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tags/tag1.xml" ContentType="application/vnd.openxmlformats-officedocument.presentationml.tags+xml"/>
  <Override PartName="/ppt/slides/slide7.xml" ContentType="application/vnd.openxmlformats-officedocument.presentationml.slide+xml"/>
  <Override PartName="/ppt/notesSlides/notesSlide4.xml" ContentType="application/vnd.openxmlformats-officedocument.presentationml.notesSlide+xml"/>
  <Override PartName="/ppt/slides/slide8.xml" ContentType="application/vnd.openxmlformats-officedocument.presentationml.slide+xml"/>
  <Override PartName="/ppt/tags/tag2.xml" ContentType="application/vnd.openxmlformats-officedocument.presentationml.tags+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
  </p:notesMasterIdLst>
  <p:sldIdLst>
    <p:sldId id="570" r:id="rId3"/>
    <p:sldId id="527" r:id="rId4"/>
    <p:sldId id="537" r:id="rId6"/>
    <p:sldId id="564" r:id="rId7"/>
    <p:sldId id="540" r:id="rId8"/>
    <p:sldId id="571" r:id="rId9"/>
    <p:sldId id="558" r:id="rId10"/>
    <p:sldId id="563" r:id="rId11"/>
    <p:sldId id="572" r:id="rId12"/>
    <p:sldId id="573" r:id="rId13"/>
  </p:sldIdLst>
  <p:sldSz cx="9144000" cy="5143500" type="screen16x9"/>
  <p:notesSz cx="6858000" cy="9144000"/>
  <p:custDataLst>
    <p:tags r:id="rId17"/>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fbbe97a-9408-4ecd-9e7d-5279ae64cee2}">
          <p14:sldIdLst>
            <p14:sldId id="570"/>
            <p14:sldId id="527"/>
            <p14:sldId id="537"/>
            <p14:sldId id="564"/>
            <p14:sldId id="540"/>
            <p14:sldId id="571"/>
            <p14:sldId id="558"/>
            <p14:sldId id="563"/>
            <p14:sldId id="572"/>
            <p14:sldId id="573"/>
          </p14:sldIdLst>
        </p14:section>
        <p14:section name="无标题节" id="{272f885e-b7f8-47c4-bd53-609bb5bf60e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B43B20"/>
    <a:srgbClr val="613705"/>
    <a:srgbClr val="208AA4"/>
    <a:srgbClr val="FDFEFF"/>
    <a:srgbClr val="0180E3"/>
    <a:srgbClr val="476F4D"/>
    <a:srgbClr val="F6F6F6"/>
    <a:srgbClr val="F9F9F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73" autoAdjust="0"/>
    <p:restoredTop sz="94424" autoAdjust="0"/>
  </p:normalViewPr>
  <p:slideViewPr>
    <p:cSldViewPr snapToGrid="0" showGuides="1">
      <p:cViewPr varScale="1">
        <p:scale>
          <a:sx n="142" d="100"/>
          <a:sy n="142" d="100"/>
        </p:scale>
        <p:origin x="714" y="108"/>
      </p:cViewPr>
      <p:guideLst>
        <p:guide orient="horz" pos="2772"/>
        <p:guide pos="585"/>
        <p:guide orient="horz" pos="3657"/>
        <p:guide orient="horz" pos="1495"/>
        <p:guide orient="horz" pos="245"/>
        <p:guide orient="horz" pos="4110"/>
        <p:guide pos="3925"/>
        <p:guide orient="horz" pos="2954"/>
        <p:guide orient="horz" pos="2183"/>
        <p:guide orient="horz" pos="863"/>
        <p:guide orient="horz" pos="3014"/>
        <p:guide orient="horz" pos="30"/>
        <p:guide pos="355"/>
        <p:guide pos="4087"/>
        <p:guide pos="2884"/>
      </p:guideLst>
    </p:cSldViewPr>
  </p:slideViewPr>
  <p:notesTextViewPr>
    <p:cViewPr>
      <p:scale>
        <a:sx n="3" d="2"/>
        <a:sy n="3" d="2"/>
      </p:scale>
      <p:origin x="0" y="0"/>
    </p:cViewPr>
  </p:notesTextViewPr>
  <p:sorterViewPr>
    <p:cViewPr>
      <p:scale>
        <a:sx n="150" d="100"/>
        <a:sy n="150" d="100"/>
      </p:scale>
      <p:origin x="0" y="-405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4.xml"/><Relationship Id="rId17" Type="http://schemas.openxmlformats.org/officeDocument/2006/relationships/tags" Target="tags/tag3.xml"/><Relationship Id="rId12" Type="http://schemas.openxmlformats.org/officeDocument/2006/relationships/slide" Target="slides/slide9.xml"/><Relationship Id="rId2" Type="http://schemas.openxmlformats.org/officeDocument/2006/relationships/theme" Target="theme/theme1.xml"/><Relationship Id="rId16" Type="http://schemas.openxmlformats.org/officeDocument/2006/relationships/tableStyles" Target="tableStyles.xml"/><Relationship Id="rId20" Type="http://schemas.openxmlformats.org/officeDocument/2006/relationships/customXml" Target="../customXml/item3.xml"/><Relationship Id="rId6" Type="http://schemas.openxmlformats.org/officeDocument/2006/relationships/slide" Target="slides/slide3.xml"/><Relationship Id="rId11" Type="http://schemas.openxmlformats.org/officeDocument/2006/relationships/slide" Target="slides/slide8.xml"/><Relationship Id="rId1" Type="http://schemas.openxmlformats.org/officeDocument/2006/relationships/slideMaster" Target="slideMasters/slideMaster1.xml"/><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customXml" Target="../customXml/item2.xml"/><Relationship Id="rId9" Type="http://schemas.openxmlformats.org/officeDocument/2006/relationships/slide" Target="slides/slide6.xml"/><Relationship Id="rId4" Type="http://schemas.openxmlformats.org/officeDocument/2006/relationships/slide" Target="slides/slide2.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7DA699EB-6B6F-4303-84E5-698CBBF28AE0}"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7F1D5E53-1996-4A18-8378-BCF5C8046DA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微软雅黑" panose="020B0503020204020204" pitchFamily="34" charset="-122"/>
        <a:cs typeface="+mn-cs"/>
      </a:defRPr>
    </a:lvl1pPr>
    <a:lvl2pPr marL="342900" algn="l" defTabSz="685800" rtl="0" eaLnBrk="1" latinLnBrk="0" hangingPunct="1">
      <a:defRPr sz="900" kern="1200">
        <a:solidFill>
          <a:schemeClr val="tx1"/>
        </a:solidFill>
        <a:latin typeface="+mn-lt"/>
        <a:ea typeface="微软雅黑" panose="020B0503020204020204" pitchFamily="34" charset="-122"/>
        <a:cs typeface="+mn-cs"/>
      </a:defRPr>
    </a:lvl2pPr>
    <a:lvl3pPr marL="685800" algn="l" defTabSz="685800" rtl="0" eaLnBrk="1" latinLnBrk="0" hangingPunct="1">
      <a:defRPr sz="900" kern="1200">
        <a:solidFill>
          <a:schemeClr val="tx1"/>
        </a:solidFill>
        <a:latin typeface="+mn-lt"/>
        <a:ea typeface="微软雅黑" panose="020B0503020204020204" pitchFamily="34" charset="-122"/>
        <a:cs typeface="+mn-cs"/>
      </a:defRPr>
    </a:lvl3pPr>
    <a:lvl4pPr marL="1028700" algn="l" defTabSz="685800" rtl="0" eaLnBrk="1" latinLnBrk="0" hangingPunct="1">
      <a:defRPr sz="900" kern="1200">
        <a:solidFill>
          <a:schemeClr val="tx1"/>
        </a:solidFill>
        <a:latin typeface="+mn-lt"/>
        <a:ea typeface="微软雅黑" panose="020B0503020204020204" pitchFamily="34" charset="-122"/>
        <a:cs typeface="+mn-cs"/>
      </a:defRPr>
    </a:lvl4pPr>
    <a:lvl5pPr marL="1371600" algn="l" defTabSz="685800" rtl="0" eaLnBrk="1" latinLnBrk="0" hangingPunct="1">
      <a:defRPr sz="900" kern="1200">
        <a:solidFill>
          <a:schemeClr val="tx1"/>
        </a:solidFill>
        <a:latin typeface="+mn-lt"/>
        <a:ea typeface="微软雅黑" panose="020B0503020204020204" pitchFamily="34" charset="-122"/>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8C676CA-DACA-4216-AE75-62203F837763}" type="slidenum">
              <a:rPr lang="zh-CN" altLang="en-US" smtClean="0"/>
            </a:fld>
            <a:endParaRPr lang="zh-CN" altLang="en-US"/>
          </a:p>
        </p:txBody>
      </p:sp>
      <p:sp>
        <p:nvSpPr>
          <p:cNvPr id="7" name="矩形 6"/>
          <p:cNvSpPr/>
          <p:nvPr userDrawn="1"/>
        </p:nvSpPr>
        <p:spPr>
          <a:xfrm>
            <a:off x="0" y="0"/>
            <a:ext cx="9144000" cy="5143500"/>
          </a:xfrm>
          <a:prstGeom prst="rect">
            <a:avLst/>
          </a:prstGeom>
          <a:gradFill flip="none" rotWithShape="1">
            <a:gsLst>
              <a:gs pos="30000">
                <a:srgbClr val="FBFBFB"/>
              </a:gs>
              <a:gs pos="74000">
                <a:srgbClr val="EBF1EF"/>
              </a:gs>
              <a:gs pos="100000">
                <a:srgbClr val="E6EE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a:endParaRPr lang="zh-CN" altLang="en-US" sz="1050" dirty="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8.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17525" y="1007745"/>
            <a:ext cx="8225155" cy="2183765"/>
          </a:xfrm>
          <a:prstGeom prst="rect">
            <a:avLst/>
          </a:prstGeom>
          <a:noFill/>
        </p:spPr>
        <p:txBody>
          <a:bodyPr wrap="square" rtlCol="0" anchor="t">
            <a:spAutoFit/>
          </a:bodyPr>
          <a:p>
            <a:r>
              <a:rPr lang="zh-CN" altLang="en-US" sz="4000">
                <a:cs typeface="+mn-lt"/>
              </a:rPr>
              <a:t>What is social communication and information communication</a:t>
            </a:r>
            <a:endParaRPr lang="zh-CN" altLang="en-US" sz="4000">
              <a:cs typeface="+mn-lt"/>
            </a:endParaRPr>
          </a:p>
          <a:p>
            <a:r>
              <a:rPr lang="zh-CN" altLang="en-US" sz="2800">
                <a:cs typeface="+mn-lt"/>
              </a:rPr>
              <a:t>什么是社会交际与信息沟通</a:t>
            </a:r>
            <a:endParaRPr lang="zh-CN" altLang="en-US" sz="2800">
              <a:cs typeface="+mn-lt"/>
            </a:endParaRPr>
          </a:p>
          <a:p>
            <a:endParaRPr lang="zh-CN" altLang="en-US" sz="2800">
              <a:cs typeface="+mn-lt"/>
            </a:endParaRPr>
          </a:p>
        </p:txBody>
      </p:sp>
      <p:sp>
        <p:nvSpPr>
          <p:cNvPr id="7" name="文本框 6"/>
          <p:cNvSpPr txBox="1"/>
          <p:nvPr/>
        </p:nvSpPr>
        <p:spPr>
          <a:xfrm>
            <a:off x="4605655" y="3191510"/>
            <a:ext cx="3455035" cy="2553335"/>
          </a:xfrm>
          <a:prstGeom prst="rect">
            <a:avLst/>
          </a:prstGeom>
          <a:noFill/>
        </p:spPr>
        <p:txBody>
          <a:bodyPr wrap="square" rtlCol="0" anchor="t">
            <a:spAutoFit/>
          </a:bodyPr>
          <a:p>
            <a:pPr algn="r"/>
            <a:r>
              <a:rPr lang="zh-CN" altLang="en-US" sz="4000" b="1">
                <a:latin typeface="Calibri" panose="020F0502020204030204" pitchFamily="34" charset="0"/>
                <a:cs typeface="Calibri" panose="020F0502020204030204" pitchFamily="34" charset="0"/>
              </a:rPr>
              <a:t>Completed by：    </a:t>
            </a:r>
            <a:endParaRPr lang="zh-CN" altLang="en-US" sz="4000" b="1">
              <a:latin typeface="Calibri" panose="020F0502020204030204" pitchFamily="34" charset="0"/>
              <a:cs typeface="Calibri" panose="020F0502020204030204" pitchFamily="34" charset="0"/>
            </a:endParaRPr>
          </a:p>
          <a:p>
            <a:pPr algn="r"/>
            <a:r>
              <a:rPr lang="en-US" altLang="zh-CN" sz="4000" b="1">
                <a:latin typeface="Calibri" panose="020F0502020204030204" pitchFamily="34" charset="0"/>
                <a:cs typeface="Calibri" panose="020F0502020204030204" pitchFamily="34" charset="0"/>
                <a:sym typeface="+mn-ea"/>
              </a:rPr>
              <a:t> Wei Feng</a:t>
            </a:r>
            <a:endParaRPr lang="zh-CN" altLang="en-US" sz="4000" b="1">
              <a:latin typeface="Calibri" panose="020F0502020204030204" pitchFamily="34" charset="0"/>
              <a:cs typeface="Calibri" panose="020F0502020204030204" pitchFamily="34" charset="0"/>
            </a:endParaRPr>
          </a:p>
          <a:p>
            <a:pPr algn="r"/>
            <a:r>
              <a:rPr lang="zh-CN" altLang="en-US" sz="4000" b="1">
                <a:latin typeface="Calibri" panose="020F0502020204030204" pitchFamily="34" charset="0"/>
                <a:cs typeface="Calibri" panose="020F0502020204030204" pitchFamily="34" charset="0"/>
              </a:rPr>
              <a:t>Xu Lulu</a:t>
            </a:r>
            <a:endParaRPr lang="zh-CN" altLang="en-US" sz="4000" b="1">
              <a:latin typeface="Calibri" panose="020F0502020204030204" pitchFamily="34" charset="0"/>
              <a:cs typeface="Calibri" panose="020F0502020204030204" pitchFamily="34" charset="0"/>
            </a:endParaRPr>
          </a:p>
          <a:p>
            <a:pPr algn="r"/>
            <a:r>
              <a:rPr lang="en-US" altLang="zh-CN" sz="4000" b="1">
                <a:latin typeface="Calibri" panose="020F0502020204030204" pitchFamily="34" charset="0"/>
                <a:cs typeface="Calibri" panose="020F0502020204030204" pitchFamily="34" charset="0"/>
              </a:rPr>
              <a:t>   </a:t>
            </a:r>
            <a:endParaRPr lang="en-US" altLang="zh-CN" sz="4000" b="1">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652905" y="998855"/>
            <a:ext cx="4714875" cy="1938020"/>
          </a:xfrm>
          <a:prstGeom prst="rect">
            <a:avLst/>
          </a:prstGeom>
          <a:noFill/>
        </p:spPr>
        <p:txBody>
          <a:bodyPr wrap="square" rtlCol="0" anchor="t">
            <a:spAutoFit/>
          </a:bodyPr>
          <a:p>
            <a:r>
              <a:rPr lang="zh-CN" altLang="en-US" sz="6000"/>
              <a:t>Thank you for listening</a:t>
            </a:r>
            <a:endParaRPr lang="zh-CN" altLang="en-US" sz="6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p:cNvSpPr/>
          <p:nvPr/>
        </p:nvSpPr>
        <p:spPr>
          <a:xfrm>
            <a:off x="933450" y="4296410"/>
            <a:ext cx="1667510" cy="706755"/>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
          <p:cNvSpPr/>
          <p:nvPr/>
        </p:nvSpPr>
        <p:spPr>
          <a:xfrm>
            <a:off x="3319145" y="4296410"/>
            <a:ext cx="1537970" cy="706755"/>
          </a:xfrm>
          <a:prstGeom prst="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1" name="Straight Connector 6"/>
          <p:cNvCxnSpPr/>
          <p:nvPr/>
        </p:nvCxnSpPr>
        <p:spPr>
          <a:xfrm>
            <a:off x="267054" y="3442180"/>
            <a:ext cx="7285282" cy="0"/>
          </a:xfrm>
          <a:prstGeom prst="line">
            <a:avLst/>
          </a:prstGeom>
          <a:ln w="41275" cmpd="dbl">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矩形 47"/>
          <p:cNvSpPr>
            <a:spLocks noChangeArrowheads="1"/>
          </p:cNvSpPr>
          <p:nvPr/>
        </p:nvSpPr>
        <p:spPr bwMode="auto">
          <a:xfrm>
            <a:off x="267335" y="1390650"/>
            <a:ext cx="8008620" cy="19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The structure of interpersonal relationship refers to the elements of interpersonal relationship and their mutual relationship. In reality, the elements that constitute or influence interpersonal relationship can be divided into dominant elements and recessive elements. Dominant elements refer to the external elements of interpersonal relationship, including communication subject, communication object, communication means, communication environment, communication purpose, communication process, communication content, etc. Hidden elements refer to the internal factors that affect interpersonal relationships, including interests, emotions, dignity and so on.</a:t>
            </a:r>
            <a:endParaRPr lang="zh-CN" altLang="en-US" sz="1050" dirty="0">
              <a:solidFill>
                <a:schemeClr val="tx1">
                  <a:lumMod val="75000"/>
                  <a:lumOff val="25000"/>
                </a:schemeClr>
              </a:solidFill>
              <a:sym typeface="微软雅黑" panose="020B0503020204020204" pitchFamily="34" charset="-122"/>
            </a:endParaRPr>
          </a:p>
          <a:p>
            <a:pPr algn="l">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人际关系的结构是指构成人际关系的要素及其相互关系。在现实中，构成或影响人际关系的要素又可以区分为显性要素和隐性要素。显性要素是指构成人际关系的外在要素，包括交往主体、交往对象、交往手段、交往环境、交往目的、交往过程、交往内容等。隐性要素是指影响人际关系的内在因素，包括利益、情感、尊严等。</a:t>
            </a:r>
            <a:endParaRPr lang="zh-CN" altLang="en-US" sz="1050" dirty="0">
              <a:solidFill>
                <a:schemeClr val="tx1">
                  <a:lumMod val="75000"/>
                  <a:lumOff val="25000"/>
                </a:schemeClr>
              </a:solidFill>
              <a:sym typeface="微软雅黑" panose="020B0503020204020204" pitchFamily="34" charset="-122"/>
            </a:endParaRPr>
          </a:p>
        </p:txBody>
      </p:sp>
      <p:sp>
        <p:nvSpPr>
          <p:cNvPr id="19" name="矩形 47"/>
          <p:cNvSpPr>
            <a:spLocks noChangeArrowheads="1"/>
          </p:cNvSpPr>
          <p:nvPr/>
        </p:nvSpPr>
        <p:spPr bwMode="auto">
          <a:xfrm>
            <a:off x="855029" y="4406221"/>
            <a:ext cx="1823997" cy="48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sym typeface="微软雅黑" panose="020B0503020204020204" pitchFamily="34" charset="-122"/>
              </a:rPr>
              <a:t>1．Communication subject交往主体 </a:t>
            </a:r>
            <a:endParaRPr lang="zh-CN" altLang="en-US" sz="1050" dirty="0">
              <a:solidFill>
                <a:schemeClr val="bg1"/>
              </a:solidFill>
              <a:sym typeface="微软雅黑" panose="020B0503020204020204" pitchFamily="34" charset="-122"/>
            </a:endParaRPr>
          </a:p>
        </p:txBody>
      </p:sp>
      <p:sp>
        <p:nvSpPr>
          <p:cNvPr id="21" name="矩形 47"/>
          <p:cNvSpPr>
            <a:spLocks noChangeArrowheads="1"/>
          </p:cNvSpPr>
          <p:nvPr/>
        </p:nvSpPr>
        <p:spPr bwMode="auto">
          <a:xfrm>
            <a:off x="3319780" y="4406265"/>
            <a:ext cx="1537335"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sym typeface="微软雅黑" panose="020B0503020204020204" pitchFamily="34" charset="-122"/>
              </a:rPr>
              <a:t>2．Contacts交往对象 </a:t>
            </a:r>
            <a:endParaRPr lang="zh-CN" altLang="en-US" sz="1050" dirty="0">
              <a:solidFill>
                <a:schemeClr val="bg1"/>
              </a:solidFill>
              <a:sym typeface="微软雅黑" panose="020B0503020204020204" pitchFamily="34" charset="-122"/>
            </a:endParaRPr>
          </a:p>
        </p:txBody>
      </p:sp>
      <p:sp>
        <p:nvSpPr>
          <p:cNvPr id="2" name="文本框 1"/>
          <p:cNvSpPr txBox="1"/>
          <p:nvPr/>
        </p:nvSpPr>
        <p:spPr>
          <a:xfrm>
            <a:off x="267335" y="3453130"/>
            <a:ext cx="6694805" cy="953135"/>
          </a:xfrm>
          <a:prstGeom prst="rect">
            <a:avLst/>
          </a:prstGeom>
          <a:noFill/>
        </p:spPr>
        <p:txBody>
          <a:bodyPr wrap="square" rtlCol="0">
            <a:spAutoFit/>
          </a:bodyPr>
          <a:p>
            <a:r>
              <a:rPr lang="zh-CN" altLang="en-US" b="1">
                <a:solidFill>
                  <a:schemeClr val="tx1"/>
                </a:solidFill>
                <a:effectLst>
                  <a:outerShdw blurRad="38100" dist="19050" dir="2700000" algn="tl" rotWithShape="0">
                    <a:schemeClr val="dk1">
                      <a:alpha val="40000"/>
                    </a:schemeClr>
                  </a:outerShdw>
                </a:effectLst>
              </a:rPr>
              <a:t>一、The dominant elements of interpersonal relationship in social communication</a:t>
            </a:r>
            <a:endParaRPr lang="zh-CN" altLang="en-US" b="1">
              <a:solidFill>
                <a:schemeClr val="tx1"/>
              </a:solidFill>
              <a:effectLst>
                <a:outerShdw blurRad="38100" dist="19050" dir="2700000" algn="tl" rotWithShape="0">
                  <a:schemeClr val="dk1">
                    <a:alpha val="40000"/>
                  </a:schemeClr>
                </a:outerShdw>
              </a:effectLst>
            </a:endParaRPr>
          </a:p>
          <a:p>
            <a:r>
              <a:rPr lang="zh-CN" altLang="en-US" b="1">
                <a:solidFill>
                  <a:schemeClr val="tx1"/>
                </a:solidFill>
                <a:effectLst>
                  <a:outerShdw blurRad="38100" dist="19050" dir="2700000" algn="tl" rotWithShape="0">
                    <a:schemeClr val="dk1">
                      <a:alpha val="40000"/>
                    </a:schemeClr>
                  </a:outerShdw>
                </a:effectLst>
              </a:rPr>
              <a:t> </a:t>
            </a:r>
            <a:r>
              <a:rPr lang="en-US" altLang="zh-CN" b="1">
                <a:solidFill>
                  <a:schemeClr val="tx1"/>
                </a:solidFill>
                <a:effectLst>
                  <a:outerShdw blurRad="38100" dist="19050" dir="2700000" algn="tl" rotWithShape="0">
                    <a:schemeClr val="dk1">
                      <a:alpha val="40000"/>
                    </a:schemeClr>
                  </a:outerShdw>
                </a:effectLst>
              </a:rPr>
              <a:t>       </a:t>
            </a:r>
            <a:r>
              <a:rPr lang="zh-CN" altLang="en-US" b="1">
                <a:solidFill>
                  <a:schemeClr val="tx1"/>
                </a:solidFill>
                <a:effectLst>
                  <a:outerShdw blurRad="38100" dist="19050" dir="2700000" algn="tl" rotWithShape="0">
                    <a:schemeClr val="dk1">
                      <a:alpha val="40000"/>
                    </a:schemeClr>
                  </a:outerShdw>
                </a:effectLst>
              </a:rPr>
              <a:t>构成</a:t>
            </a:r>
            <a:r>
              <a:rPr lang="zh-CN" altLang="en-US" b="1">
                <a:effectLst>
                  <a:outerShdw blurRad="38100" dist="19050" dir="2700000" algn="tl" rotWithShape="0">
                    <a:schemeClr val="dk1">
                      <a:alpha val="40000"/>
                    </a:schemeClr>
                  </a:outerShdw>
                </a:effectLst>
                <a:sym typeface="Impact" panose="020B0806030902050204" pitchFamily="34" charset="0"/>
              </a:rPr>
              <a:t>社会交际中</a:t>
            </a:r>
            <a:r>
              <a:rPr lang="zh-CN" altLang="en-US" b="1">
                <a:solidFill>
                  <a:schemeClr val="tx1"/>
                </a:solidFill>
                <a:effectLst>
                  <a:outerShdw blurRad="38100" dist="19050" dir="2700000" algn="tl" rotWithShape="0">
                    <a:schemeClr val="dk1">
                      <a:alpha val="40000"/>
                    </a:schemeClr>
                  </a:outerShdw>
                </a:effectLst>
              </a:rPr>
              <a:t>人际关系的显性要素</a:t>
            </a:r>
            <a:endParaRPr lang="zh-CN" altLang="en-US" b="1">
              <a:solidFill>
                <a:schemeClr val="tx1"/>
              </a:solidFill>
              <a:effectLst>
                <a:outerShdw blurRad="38100" dist="19050" dir="2700000" algn="tl" rotWithShape="0">
                  <a:schemeClr val="dk1">
                    <a:alpha val="40000"/>
                  </a:schemeClr>
                </a:outerShdw>
              </a:effectLst>
            </a:endParaRPr>
          </a:p>
          <a:p>
            <a:r>
              <a:rPr lang="zh-CN" altLang="en-US"/>
              <a:t> (一)</a:t>
            </a:r>
            <a:r>
              <a:rPr lang="zh-CN" altLang="en-US">
                <a:sym typeface="+mn-ea"/>
              </a:rPr>
              <a:t>Subject and object of communication交往主体和交往对象</a:t>
            </a:r>
            <a:endParaRPr lang="zh-CN" altLang="en-US"/>
          </a:p>
          <a:p>
            <a:endParaRPr lang="zh-CN" altLang="en-US"/>
          </a:p>
        </p:txBody>
      </p:sp>
      <p:sp>
        <p:nvSpPr>
          <p:cNvPr id="3" name="文本框 2"/>
          <p:cNvSpPr txBox="1"/>
          <p:nvPr/>
        </p:nvSpPr>
        <p:spPr>
          <a:xfrm>
            <a:off x="563880" y="515620"/>
            <a:ext cx="5702935" cy="706755"/>
          </a:xfrm>
          <a:prstGeom prst="rect">
            <a:avLst/>
          </a:prstGeom>
          <a:noFill/>
        </p:spPr>
        <p:txBody>
          <a:bodyPr wrap="square" rtlCol="0" anchor="t">
            <a:spAutoFit/>
          </a:bodyPr>
          <a:p>
            <a:r>
              <a:rPr lang="zh-CN" altLang="en-US" sz="4000">
                <a:latin typeface="+mj-lt"/>
                <a:cs typeface="+mj-lt"/>
                <a:sym typeface="+mn-ea"/>
              </a:rPr>
              <a:t>social communication</a:t>
            </a:r>
            <a:endParaRPr lang="zh-CN" altLang="en-US" sz="4000">
              <a:latin typeface="+mj-lt"/>
              <a:cs typeface="+mj-lt"/>
              <a:sym typeface="+mn-ea"/>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ppt_y</p:attrName>
                                        </p:attrNameLst>
                                      </p:cBhvr>
                                      <p:tavLst>
                                        <p:tav tm="0">
                                          <p:val>
                                            <p:strVal val="#ppt_y-#ppt_h*1.125000"/>
                                          </p:val>
                                        </p:tav>
                                        <p:tav tm="100000">
                                          <p:val>
                                            <p:strVal val="#ppt_y"/>
                                          </p:val>
                                        </p:tav>
                                      </p:tavLst>
                                    </p:anim>
                                    <p:animEffect transition="in" filter="wipe(down)">
                                      <p:cBhvr>
                                        <p:cTn id="12" dur="500"/>
                                        <p:tgtEl>
                                          <p:spTgt spid="31"/>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750"/>
                                        <p:tgtEl>
                                          <p:spTgt spid="27"/>
                                        </p:tgtEl>
                                      </p:cBhvr>
                                    </p:animEffect>
                                    <p:anim calcmode="lin" valueType="num">
                                      <p:cBhvr>
                                        <p:cTn id="17" dur="750" fill="hold"/>
                                        <p:tgtEl>
                                          <p:spTgt spid="27"/>
                                        </p:tgtEl>
                                        <p:attrNameLst>
                                          <p:attrName>ppt_x</p:attrName>
                                        </p:attrNameLst>
                                      </p:cBhvr>
                                      <p:tavLst>
                                        <p:tav tm="0">
                                          <p:val>
                                            <p:strVal val="#ppt_x"/>
                                          </p:val>
                                        </p:tav>
                                        <p:tav tm="100000">
                                          <p:val>
                                            <p:strVal val="#ppt_x"/>
                                          </p:val>
                                        </p:tav>
                                      </p:tavLst>
                                    </p:anim>
                                    <p:anim calcmode="lin" valueType="num">
                                      <p:cBhvr>
                                        <p:cTn id="18" dur="75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750"/>
                                        <p:tgtEl>
                                          <p:spTgt spid="28"/>
                                        </p:tgtEl>
                                      </p:cBhvr>
                                    </p:animEffect>
                                    <p:anim calcmode="lin" valueType="num">
                                      <p:cBhvr>
                                        <p:cTn id="22" dur="750" fill="hold"/>
                                        <p:tgtEl>
                                          <p:spTgt spid="28"/>
                                        </p:tgtEl>
                                        <p:attrNameLst>
                                          <p:attrName>ppt_x</p:attrName>
                                        </p:attrNameLst>
                                      </p:cBhvr>
                                      <p:tavLst>
                                        <p:tav tm="0">
                                          <p:val>
                                            <p:strVal val="#ppt_x"/>
                                          </p:val>
                                        </p:tav>
                                        <p:tav tm="100000">
                                          <p:val>
                                            <p:strVal val="#ppt_x"/>
                                          </p:val>
                                        </p:tav>
                                      </p:tavLst>
                                    </p:anim>
                                    <p:anim calcmode="lin" valueType="num">
                                      <p:cBhvr>
                                        <p:cTn id="23" dur="750" fill="hold"/>
                                        <p:tgtEl>
                                          <p:spTgt spid="28"/>
                                        </p:tgtEl>
                                        <p:attrNameLst>
                                          <p:attrName>ppt_y</p:attrName>
                                        </p:attrNameLst>
                                      </p:cBhvr>
                                      <p:tavLst>
                                        <p:tav tm="0">
                                          <p:val>
                                            <p:strVal val="#ppt_y-.1"/>
                                          </p:val>
                                        </p:tav>
                                        <p:tav tm="100000">
                                          <p:val>
                                            <p:strVal val="#ppt_y"/>
                                          </p:val>
                                        </p:tav>
                                      </p:tavLst>
                                    </p:anim>
                                  </p:childTnLst>
                                </p:cTn>
                              </p:par>
                              <p:par>
                                <p:cTn id="24" presetID="14" presetClass="entr" presetSubtype="10" fill="hold" grpId="0" nodeType="withEffect">
                                  <p:stCondLst>
                                    <p:cond delay="25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400"/>
                                        <p:tgtEl>
                                          <p:spTgt spid="19"/>
                                        </p:tgtEl>
                                      </p:cBhvr>
                                    </p:animEffect>
                                  </p:childTnLst>
                                </p:cTn>
                              </p:par>
                              <p:par>
                                <p:cTn id="27" presetID="14" presetClass="entr" presetSubtype="10" fill="hold" grpId="0" nodeType="withEffect">
                                  <p:stCondLst>
                                    <p:cond delay="25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4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17" grpId="0"/>
      <p:bldP spid="1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043170" y="786765"/>
            <a:ext cx="4100830" cy="4025900"/>
          </a:xfrm>
          <a:prstGeom prst="rect">
            <a:avLst/>
          </a:prstGeom>
        </p:spPr>
      </p:pic>
      <p:sp>
        <p:nvSpPr>
          <p:cNvPr id="90" name="矩形 89"/>
          <p:cNvSpPr>
            <a:spLocks noChangeAspect="1"/>
          </p:cNvSpPr>
          <p:nvPr/>
        </p:nvSpPr>
        <p:spPr>
          <a:xfrm>
            <a:off x="784225" y="2272030"/>
            <a:ext cx="4056380" cy="2477770"/>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grpSp>
        <p:nvGrpSpPr>
          <p:cNvPr id="107" name="组合 106"/>
          <p:cNvGrpSpPr/>
          <p:nvPr/>
        </p:nvGrpSpPr>
        <p:grpSpPr>
          <a:xfrm rot="19800000">
            <a:off x="505211" y="1892021"/>
            <a:ext cx="788831" cy="475060"/>
            <a:chOff x="637114" y="4919120"/>
            <a:chExt cx="1051774" cy="633413"/>
          </a:xfrm>
          <a:solidFill>
            <a:schemeClr val="bg1"/>
          </a:solidFill>
        </p:grpSpPr>
        <p:sp>
          <p:nvSpPr>
            <p:cNvPr id="97" name="任意多边形 96"/>
            <p:cNvSpPr/>
            <p:nvPr/>
          </p:nvSpPr>
          <p:spPr bwMode="auto">
            <a:xfrm rot="10800000">
              <a:off x="637114" y="4919120"/>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3"/>
            </a:solidFill>
            <a:ln>
              <a:noFill/>
            </a:ln>
          </p:spPr>
          <p:txBody>
            <a:bodyPr vert="horz" wrap="square" lIns="68580" tIns="34290" rIns="68580" bIns="34290" numCol="1" anchor="t" anchorCtr="0" compatLnSpc="1">
              <a:noAutofit/>
            </a:bodyPr>
            <a:lstStyle/>
            <a:p>
              <a:endParaRPr lang="zh-CN" altLang="en-US" sz="1050" dirty="0">
                <a:ea typeface="微软雅黑" panose="020B0503020204020204" pitchFamily="34" charset="-122"/>
              </a:endParaRPr>
            </a:p>
          </p:txBody>
        </p:sp>
        <p:sp>
          <p:nvSpPr>
            <p:cNvPr id="98" name="Freeform 35"/>
            <p:cNvSpPr/>
            <p:nvPr/>
          </p:nvSpPr>
          <p:spPr bwMode="auto">
            <a:xfrm rot="10800000">
              <a:off x="966729" y="5033246"/>
              <a:ext cx="241821" cy="405157"/>
            </a:xfrm>
            <a:custGeom>
              <a:avLst/>
              <a:gdLst>
                <a:gd name="T0" fmla="*/ 41 w 45"/>
                <a:gd name="T1" fmla="*/ 43 h 78"/>
                <a:gd name="T2" fmla="*/ 32 w 45"/>
                <a:gd name="T3" fmla="*/ 43 h 78"/>
                <a:gd name="T4" fmla="*/ 32 w 45"/>
                <a:gd name="T5" fmla="*/ 38 h 78"/>
                <a:gd name="T6" fmla="*/ 32 w 45"/>
                <a:gd name="T7" fmla="*/ 25 h 78"/>
                <a:gd name="T8" fmla="*/ 32 w 45"/>
                <a:gd name="T9" fmla="*/ 4 h 78"/>
                <a:gd name="T10" fmla="*/ 28 w 45"/>
                <a:gd name="T11" fmla="*/ 0 h 78"/>
                <a:gd name="T12" fmla="*/ 17 w 45"/>
                <a:gd name="T13" fmla="*/ 0 h 78"/>
                <a:gd name="T14" fmla="*/ 14 w 45"/>
                <a:gd name="T15" fmla="*/ 4 h 78"/>
                <a:gd name="T16" fmla="*/ 14 w 45"/>
                <a:gd name="T17" fmla="*/ 25 h 78"/>
                <a:gd name="T18" fmla="*/ 14 w 45"/>
                <a:gd name="T19" fmla="*/ 38 h 78"/>
                <a:gd name="T20" fmla="*/ 14 w 45"/>
                <a:gd name="T21" fmla="*/ 43 h 78"/>
                <a:gd name="T22" fmla="*/ 5 w 45"/>
                <a:gd name="T23" fmla="*/ 43 h 78"/>
                <a:gd name="T24" fmla="*/ 1 w 45"/>
                <a:gd name="T25" fmla="*/ 46 h 78"/>
                <a:gd name="T26" fmla="*/ 9 w 45"/>
                <a:gd name="T27" fmla="*/ 57 h 78"/>
                <a:gd name="T28" fmla="*/ 13 w 45"/>
                <a:gd name="T29" fmla="*/ 65 h 78"/>
                <a:gd name="T30" fmla="*/ 20 w 45"/>
                <a:gd name="T31" fmla="*/ 76 h 78"/>
                <a:gd name="T32" fmla="*/ 25 w 45"/>
                <a:gd name="T33" fmla="*/ 76 h 78"/>
                <a:gd name="T34" fmla="*/ 32 w 45"/>
                <a:gd name="T35" fmla="*/ 64 h 78"/>
                <a:gd name="T36" fmla="*/ 37 w 45"/>
                <a:gd name="T37" fmla="*/ 57 h 78"/>
                <a:gd name="T38" fmla="*/ 44 w 45"/>
                <a:gd name="T39" fmla="*/ 46 h 78"/>
                <a:gd name="T40" fmla="*/ 41 w 45"/>
                <a:gd name="T41"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grpFill/>
            <a:ln>
              <a:noFill/>
            </a:ln>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grpSp>
      <p:sp>
        <p:nvSpPr>
          <p:cNvPr id="44" name="矩形 43"/>
          <p:cNvSpPr/>
          <p:nvPr/>
        </p:nvSpPr>
        <p:spPr>
          <a:xfrm>
            <a:off x="942340" y="2334895"/>
            <a:ext cx="2914650" cy="574675"/>
          </a:xfrm>
          <a:prstGeom prst="rect">
            <a:avLst/>
          </a:prstGeom>
        </p:spPr>
        <p:txBody>
          <a:bodyPr wrap="square" lIns="68573" tIns="34287" rIns="68573" bIns="34287">
            <a:spAutoFit/>
          </a:bodyPr>
          <a:lstStyle/>
          <a:p>
            <a:pPr algn="ctr"/>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1．Language means</a:t>
            </a:r>
            <a:endPar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语言手段</a:t>
            </a:r>
            <a:endPar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1433830" y="2909570"/>
            <a:ext cx="2548255" cy="174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b="1" dirty="0">
                <a:solidFill>
                  <a:schemeClr val="tx1">
                    <a:lumMod val="75000"/>
                    <a:lumOff val="25000"/>
                  </a:schemeClr>
                </a:solidFill>
                <a:sym typeface="微软雅黑" panose="020B0503020204020204" pitchFamily="34" charset="-122"/>
              </a:rPr>
              <a:t>(1)</a:t>
            </a:r>
            <a:r>
              <a:rPr lang="zh-CN" altLang="en-US" sz="1400" b="1" dirty="0">
                <a:solidFill>
                  <a:schemeClr val="tx1">
                    <a:lumMod val="75000"/>
                    <a:lumOff val="25000"/>
                  </a:schemeClr>
                </a:solidFill>
                <a:sym typeface="微软雅黑" panose="020B0503020204020204" pitchFamily="34" charset="-122"/>
              </a:rPr>
              <a:t>Voice language</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有声语言。</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(2)written language</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书面语言。</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(3)Body language</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体态语言</a:t>
            </a:r>
            <a:r>
              <a:rPr lang="zh-CN" altLang="en-US" sz="1050" dirty="0">
                <a:solidFill>
                  <a:schemeClr val="tx1">
                    <a:lumMod val="75000"/>
                    <a:lumOff val="25000"/>
                  </a:schemeClr>
                </a:solidFill>
                <a:sym typeface="微软雅黑" panose="020B0503020204020204" pitchFamily="34" charset="-122"/>
              </a:rPr>
              <a:t>。</a:t>
            </a:r>
            <a:endParaRPr lang="zh-CN" altLang="en-US" sz="1050" dirty="0">
              <a:solidFill>
                <a:schemeClr val="tx1">
                  <a:lumMod val="75000"/>
                  <a:lumOff val="25000"/>
                </a:schemeClr>
              </a:solidFill>
              <a:sym typeface="微软雅黑" panose="020B0503020204020204" pitchFamily="34" charset="-122"/>
            </a:endParaRPr>
          </a:p>
        </p:txBody>
      </p:sp>
      <p:sp>
        <p:nvSpPr>
          <p:cNvPr id="31" name="矩形 3"/>
          <p:cNvSpPr>
            <a:spLocks noChangeArrowheads="1"/>
          </p:cNvSpPr>
          <p:nvPr/>
        </p:nvSpPr>
        <p:spPr bwMode="auto">
          <a:xfrm>
            <a:off x="484505" y="279400"/>
            <a:ext cx="409575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eaLnBrk="1" hangingPunct="1">
              <a:spcBef>
                <a:spcPct val="0"/>
              </a:spcBef>
              <a:buFont typeface="Arial" panose="020B0604020202020204" pitchFamily="34" charset="0"/>
              <a:buNone/>
            </a:pPr>
            <a:r>
              <a:rPr lang="zh-CN" altLang="en-US" sz="1650" b="1" dirty="0">
                <a:solidFill>
                  <a:schemeClr val="tx1">
                    <a:lumMod val="75000"/>
                    <a:lumOff val="25000"/>
                  </a:schemeClr>
                </a:solidFill>
              </a:rPr>
              <a:t>(二</a:t>
            </a:r>
            <a:r>
              <a:rPr lang="zh-CN" altLang="en-US" sz="1650" b="1" dirty="0">
                <a:solidFill>
                  <a:schemeClr val="tx1">
                    <a:lumMod val="75000"/>
                    <a:lumOff val="25000"/>
                  </a:schemeClr>
                </a:solidFill>
                <a:sym typeface="+mn-ea"/>
              </a:rPr>
              <a:t>)Means of comm</a:t>
            </a:r>
            <a:r>
              <a:rPr lang="zh-CN" altLang="en-US" sz="1800" b="1" dirty="0">
                <a:solidFill>
                  <a:schemeClr val="tx1">
                    <a:lumMod val="75000"/>
                    <a:lumOff val="25000"/>
                  </a:schemeClr>
                </a:solidFill>
                <a:sym typeface="+mn-ea"/>
              </a:rPr>
              <a:t>unic</a:t>
            </a:r>
            <a:r>
              <a:rPr lang="zh-CN" altLang="en-US" sz="1650" b="1" dirty="0">
                <a:solidFill>
                  <a:schemeClr val="tx1">
                    <a:lumMod val="75000"/>
                    <a:lumOff val="25000"/>
                  </a:schemeClr>
                </a:solidFill>
                <a:sym typeface="+mn-ea"/>
              </a:rPr>
              <a:t>ation交往手段</a:t>
            </a:r>
            <a:endParaRPr lang="zh-CN" altLang="en-US" sz="1650" b="1" dirty="0">
              <a:solidFill>
                <a:schemeClr val="tx1">
                  <a:lumMod val="75000"/>
                  <a:lumOff val="25000"/>
                </a:schemeClr>
              </a:solidFill>
            </a:endParaRPr>
          </a:p>
        </p:txBody>
      </p:sp>
      <p:sp>
        <p:nvSpPr>
          <p:cNvPr id="2" name="文本框 1"/>
          <p:cNvSpPr txBox="1"/>
          <p:nvPr/>
        </p:nvSpPr>
        <p:spPr>
          <a:xfrm>
            <a:off x="218440" y="786765"/>
            <a:ext cx="7318375" cy="1045210"/>
          </a:xfrm>
          <a:prstGeom prst="rect">
            <a:avLst/>
          </a:prstGeom>
          <a:noFill/>
        </p:spPr>
        <p:txBody>
          <a:bodyPr wrap="square" rtlCol="0" anchor="t">
            <a:spAutoFit/>
          </a:bodyPr>
          <a:p>
            <a:r>
              <a:rPr lang="zh-CN" altLang="en-US" sz="2400">
                <a:effectLst>
                  <a:outerShdw blurRad="38100" dist="19050" dir="2700000" algn="tl" rotWithShape="0">
                    <a:schemeClr val="dk1">
                      <a:alpha val="40000"/>
                    </a:schemeClr>
                  </a:outerShdw>
                </a:effectLst>
                <a:sym typeface="+mn-ea"/>
              </a:rPr>
              <a:t>Generally speaking, the means of communication can be divided into language means and material means</a:t>
            </a:r>
            <a:endParaRPr lang="zh-CN" altLang="en-US" sz="2400">
              <a:effectLst>
                <a:outerShdw blurRad="38100" dist="19050" dir="2700000" algn="tl" rotWithShape="0">
                  <a:schemeClr val="dk1">
                    <a:alpha val="40000"/>
                  </a:schemeClr>
                </a:outerShdw>
              </a:effectLst>
              <a:sym typeface="+mn-ea"/>
            </a:endParaRPr>
          </a:p>
          <a:p>
            <a:r>
              <a:rPr lang="zh-CN" altLang="en-US">
                <a:effectLst>
                  <a:outerShdw blurRad="38100" dist="19050" dir="2700000" algn="tl" rotWithShape="0">
                    <a:schemeClr val="dk1">
                      <a:alpha val="40000"/>
                    </a:schemeClr>
                  </a:outerShdw>
                </a:effectLst>
                <a:sym typeface="+mn-ea"/>
              </a:rPr>
              <a:t>一般说来，交往的手段可分为语言手段和物质手段两类。</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250"/>
                                  </p:stCondLst>
                                  <p:childTnLst>
                                    <p:set>
                                      <p:cBhvr>
                                        <p:cTn id="10" dur="1" fill="hold">
                                          <p:stCondLst>
                                            <p:cond delay="0"/>
                                          </p:stCondLst>
                                        </p:cTn>
                                        <p:tgtEl>
                                          <p:spTgt spid="107"/>
                                        </p:tgtEl>
                                        <p:attrNameLst>
                                          <p:attrName>style.visibility</p:attrName>
                                        </p:attrNameLst>
                                      </p:cBhvr>
                                      <p:to>
                                        <p:strVal val="visible"/>
                                      </p:to>
                                    </p:set>
                                    <p:animEffect transition="in" filter="wipe(down)">
                                      <p:cBhvr>
                                        <p:cTn id="11" dur="250"/>
                                        <p:tgtEl>
                                          <p:spTgt spid="107"/>
                                        </p:tgtEl>
                                      </p:cBhvr>
                                    </p:animEffect>
                                  </p:childTnLst>
                                </p:cTn>
                              </p:par>
                            </p:childTnLst>
                          </p:cTn>
                        </p:par>
                        <p:par>
                          <p:cTn id="12" fill="hold">
                            <p:stCondLst>
                              <p:cond delay="1250"/>
                            </p:stCondLst>
                            <p:childTnLst>
                              <p:par>
                                <p:cTn id="13" presetID="18" presetClass="entr" presetSubtype="6"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strips(downRight)">
                                      <p:cBhvr>
                                        <p:cTn id="15" dur="400"/>
                                        <p:tgtEl>
                                          <p:spTgt spid="90"/>
                                        </p:tgtEl>
                                      </p:cBhvr>
                                    </p:animEffect>
                                  </p:childTnLst>
                                </p:cTn>
                              </p:par>
                            </p:childTnLst>
                          </p:cTn>
                        </p:par>
                        <p:par>
                          <p:cTn id="16" fill="hold">
                            <p:stCondLst>
                              <p:cond delay="1750"/>
                            </p:stCondLst>
                            <p:childTnLst>
                              <p:par>
                                <p:cTn id="17" presetID="14" presetClass="entr" presetSubtype="1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400"/>
                                        <p:tgtEl>
                                          <p:spTgt spid="4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4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P spid="44" grpId="0"/>
      <p:bldP spid="45"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8" name="组合 107"/>
          <p:cNvGrpSpPr/>
          <p:nvPr/>
        </p:nvGrpSpPr>
        <p:grpSpPr>
          <a:xfrm rot="19800000">
            <a:off x="160840" y="165455"/>
            <a:ext cx="788831" cy="475060"/>
            <a:chOff x="6170024" y="4919119"/>
            <a:chExt cx="1051774" cy="633413"/>
          </a:xfrm>
          <a:solidFill>
            <a:schemeClr val="bg1"/>
          </a:solidFill>
        </p:grpSpPr>
        <p:sp>
          <p:nvSpPr>
            <p:cNvPr id="103" name="任意多边形 102"/>
            <p:cNvSpPr/>
            <p:nvPr/>
          </p:nvSpPr>
          <p:spPr bwMode="auto">
            <a:xfrm rot="10800000">
              <a:off x="6170024" y="4919119"/>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5"/>
            </a:solidFill>
            <a:ln>
              <a:noFill/>
            </a:ln>
          </p:spPr>
          <p:txBody>
            <a:bodyPr vert="horz" wrap="square" lIns="68580" tIns="34290" rIns="68580" bIns="34290" numCol="1" anchor="t" anchorCtr="0" compatLnSpc="1">
              <a:noAutofit/>
            </a:bodyPr>
            <a:p>
              <a:endParaRPr lang="zh-CN" altLang="en-US" sz="1050" dirty="0">
                <a:ea typeface="微软雅黑" panose="020B0503020204020204" pitchFamily="34" charset="-122"/>
              </a:endParaRPr>
            </a:p>
          </p:txBody>
        </p:sp>
        <p:sp>
          <p:nvSpPr>
            <p:cNvPr id="104" name="Freeform 39"/>
            <p:cNvSpPr/>
            <p:nvPr/>
          </p:nvSpPr>
          <p:spPr bwMode="auto">
            <a:xfrm>
              <a:off x="6401849" y="5050088"/>
              <a:ext cx="355600" cy="371475"/>
            </a:xfrm>
            <a:custGeom>
              <a:avLst/>
              <a:gdLst>
                <a:gd name="T0" fmla="*/ 64 w 92"/>
                <a:gd name="T1" fmla="*/ 24 h 96"/>
                <a:gd name="T2" fmla="*/ 66 w 92"/>
                <a:gd name="T3" fmla="*/ 31 h 96"/>
                <a:gd name="T4" fmla="*/ 68 w 92"/>
                <a:gd name="T5" fmla="*/ 31 h 96"/>
                <a:gd name="T6" fmla="*/ 83 w 92"/>
                <a:gd name="T7" fmla="*/ 35 h 96"/>
                <a:gd name="T8" fmla="*/ 85 w 92"/>
                <a:gd name="T9" fmla="*/ 35 h 96"/>
                <a:gd name="T10" fmla="*/ 92 w 92"/>
                <a:gd name="T11" fmla="*/ 29 h 96"/>
                <a:gd name="T12" fmla="*/ 92 w 92"/>
                <a:gd name="T13" fmla="*/ 27 h 96"/>
                <a:gd name="T14" fmla="*/ 91 w 92"/>
                <a:gd name="T15" fmla="*/ 11 h 96"/>
                <a:gd name="T16" fmla="*/ 91 w 92"/>
                <a:gd name="T17" fmla="*/ 10 h 96"/>
                <a:gd name="T18" fmla="*/ 84 w 92"/>
                <a:gd name="T19" fmla="*/ 7 h 96"/>
                <a:gd name="T20" fmla="*/ 80 w 92"/>
                <a:gd name="T21" fmla="*/ 11 h 96"/>
                <a:gd name="T22" fmla="*/ 79 w 92"/>
                <a:gd name="T23" fmla="*/ 11 h 96"/>
                <a:gd name="T24" fmla="*/ 48 w 92"/>
                <a:gd name="T25" fmla="*/ 0 h 96"/>
                <a:gd name="T26" fmla="*/ 0 w 92"/>
                <a:gd name="T27" fmla="*/ 48 h 96"/>
                <a:gd name="T28" fmla="*/ 48 w 92"/>
                <a:gd name="T29" fmla="*/ 96 h 96"/>
                <a:gd name="T30" fmla="*/ 88 w 92"/>
                <a:gd name="T31" fmla="*/ 75 h 96"/>
                <a:gd name="T32" fmla="*/ 87 w 92"/>
                <a:gd name="T33" fmla="*/ 66 h 96"/>
                <a:gd name="T34" fmla="*/ 78 w 92"/>
                <a:gd name="T35" fmla="*/ 68 h 96"/>
                <a:gd name="T36" fmla="*/ 48 w 92"/>
                <a:gd name="T37" fmla="*/ 83 h 96"/>
                <a:gd name="T38" fmla="*/ 13 w 92"/>
                <a:gd name="T39" fmla="*/ 48 h 96"/>
                <a:gd name="T40" fmla="*/ 48 w 92"/>
                <a:gd name="T41" fmla="*/ 13 h 96"/>
                <a:gd name="T42" fmla="*/ 69 w 92"/>
                <a:gd name="T43" fmla="*/ 20 h 96"/>
                <a:gd name="T44" fmla="*/ 68 w 92"/>
                <a:gd name="T45" fmla="*/ 21 h 96"/>
                <a:gd name="T46" fmla="*/ 64 w 92"/>
                <a:gd name="T4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64" y="24"/>
                  </a:moveTo>
                  <a:cubicBezTo>
                    <a:pt x="61" y="27"/>
                    <a:pt x="62" y="30"/>
                    <a:pt x="66" y="31"/>
                  </a:cubicBezTo>
                  <a:cubicBezTo>
                    <a:pt x="68" y="31"/>
                    <a:pt x="68" y="31"/>
                    <a:pt x="68" y="31"/>
                  </a:cubicBezTo>
                  <a:cubicBezTo>
                    <a:pt x="72" y="32"/>
                    <a:pt x="79" y="34"/>
                    <a:pt x="83" y="35"/>
                  </a:cubicBezTo>
                  <a:cubicBezTo>
                    <a:pt x="85" y="35"/>
                    <a:pt x="85" y="35"/>
                    <a:pt x="85" y="35"/>
                  </a:cubicBezTo>
                  <a:cubicBezTo>
                    <a:pt x="89" y="36"/>
                    <a:pt x="92" y="33"/>
                    <a:pt x="92" y="29"/>
                  </a:cubicBezTo>
                  <a:cubicBezTo>
                    <a:pt x="92" y="27"/>
                    <a:pt x="92" y="27"/>
                    <a:pt x="92" y="27"/>
                  </a:cubicBezTo>
                  <a:cubicBezTo>
                    <a:pt x="92" y="23"/>
                    <a:pt x="91" y="16"/>
                    <a:pt x="91" y="11"/>
                  </a:cubicBezTo>
                  <a:cubicBezTo>
                    <a:pt x="91" y="10"/>
                    <a:pt x="91" y="10"/>
                    <a:pt x="91" y="10"/>
                  </a:cubicBezTo>
                  <a:cubicBezTo>
                    <a:pt x="90" y="5"/>
                    <a:pt x="87" y="4"/>
                    <a:pt x="84" y="7"/>
                  </a:cubicBezTo>
                  <a:cubicBezTo>
                    <a:pt x="80" y="11"/>
                    <a:pt x="80" y="11"/>
                    <a:pt x="80" y="11"/>
                  </a:cubicBezTo>
                  <a:cubicBezTo>
                    <a:pt x="79" y="11"/>
                    <a:pt x="79" y="11"/>
                    <a:pt x="79" y="11"/>
                  </a:cubicBezTo>
                  <a:cubicBezTo>
                    <a:pt x="71" y="4"/>
                    <a:pt x="60" y="0"/>
                    <a:pt x="48" y="0"/>
                  </a:cubicBezTo>
                  <a:cubicBezTo>
                    <a:pt x="21" y="0"/>
                    <a:pt x="0" y="22"/>
                    <a:pt x="0" y="48"/>
                  </a:cubicBezTo>
                  <a:cubicBezTo>
                    <a:pt x="0" y="75"/>
                    <a:pt x="21" y="96"/>
                    <a:pt x="48" y="96"/>
                  </a:cubicBezTo>
                  <a:cubicBezTo>
                    <a:pt x="65" y="96"/>
                    <a:pt x="80" y="88"/>
                    <a:pt x="88" y="75"/>
                  </a:cubicBezTo>
                  <a:cubicBezTo>
                    <a:pt x="90" y="72"/>
                    <a:pt x="89" y="68"/>
                    <a:pt x="87" y="66"/>
                  </a:cubicBezTo>
                  <a:cubicBezTo>
                    <a:pt x="84" y="64"/>
                    <a:pt x="80" y="65"/>
                    <a:pt x="78" y="68"/>
                  </a:cubicBezTo>
                  <a:cubicBezTo>
                    <a:pt x="71" y="77"/>
                    <a:pt x="60" y="83"/>
                    <a:pt x="48" y="83"/>
                  </a:cubicBezTo>
                  <a:cubicBezTo>
                    <a:pt x="29" y="83"/>
                    <a:pt x="13" y="68"/>
                    <a:pt x="13" y="48"/>
                  </a:cubicBezTo>
                  <a:cubicBezTo>
                    <a:pt x="13" y="29"/>
                    <a:pt x="29" y="13"/>
                    <a:pt x="48" y="13"/>
                  </a:cubicBezTo>
                  <a:cubicBezTo>
                    <a:pt x="56" y="13"/>
                    <a:pt x="63" y="16"/>
                    <a:pt x="69" y="20"/>
                  </a:cubicBezTo>
                  <a:cubicBezTo>
                    <a:pt x="68" y="21"/>
                    <a:pt x="68" y="21"/>
                    <a:pt x="68" y="21"/>
                  </a:cubicBezTo>
                  <a:lnTo>
                    <a:pt x="64" y="24"/>
                  </a:lnTo>
                  <a:close/>
                </a:path>
              </a:pathLst>
            </a:custGeom>
            <a:grpFill/>
            <a:ln>
              <a:noFill/>
            </a:ln>
          </p:spPr>
          <p:txBody>
            <a:bodyPr vert="horz" wrap="square" lIns="68580" tIns="34290" rIns="68580" bIns="34290" numCol="1" anchor="t" anchorCtr="0" compatLnSpc="1"/>
            <a:p>
              <a:endParaRPr lang="zh-CN" altLang="en-US" sz="1050" dirty="0">
                <a:ea typeface="微软雅黑" panose="020B0503020204020204" pitchFamily="34" charset="-122"/>
              </a:endParaRPr>
            </a:p>
          </p:txBody>
        </p:sp>
      </p:grpSp>
      <p:sp>
        <p:nvSpPr>
          <p:cNvPr id="93" name="矩形 92"/>
          <p:cNvSpPr>
            <a:spLocks noChangeAspect="1"/>
          </p:cNvSpPr>
          <p:nvPr/>
        </p:nvSpPr>
        <p:spPr>
          <a:xfrm>
            <a:off x="412115" y="469265"/>
            <a:ext cx="5168265" cy="3956050"/>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dirty="0">
              <a:ea typeface="微软雅黑" panose="020B0503020204020204" pitchFamily="34" charset="-122"/>
            </a:endParaRPr>
          </a:p>
        </p:txBody>
      </p:sp>
      <p:sp>
        <p:nvSpPr>
          <p:cNvPr id="46" name="矩形 45"/>
          <p:cNvSpPr/>
          <p:nvPr/>
        </p:nvSpPr>
        <p:spPr>
          <a:xfrm>
            <a:off x="591820" y="535305"/>
            <a:ext cx="3787140" cy="559435"/>
          </a:xfrm>
          <a:prstGeom prst="rect">
            <a:avLst/>
          </a:prstGeom>
        </p:spPr>
        <p:txBody>
          <a:bodyPr wrap="square" lIns="68573" tIns="34287" rIns="68573" bIns="34287">
            <a:spAutoFit/>
          </a:bodyPr>
          <a:p>
            <a:pPr algn="ctr"/>
            <a:r>
              <a:rPr lang="en-US" altLang="zh-CN" sz="3200" b="1" dirty="0">
                <a:solidFill>
                  <a:schemeClr val="tx1">
                    <a:lumMod val="75000"/>
                    <a:lumOff val="25000"/>
                  </a:schemeClr>
                </a:solidFill>
                <a:latin typeface="方正姚体" panose="02010601030101010101" charset="-122"/>
                <a:ea typeface="方正姚体" panose="02010601030101010101" charset="-122"/>
              </a:rPr>
              <a:t>2.Material means</a:t>
            </a:r>
            <a:r>
              <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rPr>
              <a:t>物质手段 </a:t>
            </a:r>
            <a:endPar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664845" y="1169670"/>
            <a:ext cx="4712970" cy="293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en-US" altLang="zh-CN" sz="1600" dirty="0">
                <a:solidFill>
                  <a:schemeClr val="tx1">
                    <a:lumMod val="75000"/>
                    <a:lumOff val="25000"/>
                  </a:schemeClr>
                </a:solidFill>
                <a:latin typeface="Calibri" panose="020F0502020204030204" pitchFamily="34" charset="0"/>
                <a:cs typeface="Calibri" panose="020F0502020204030204" pitchFamily="34" charset="0"/>
                <a:sym typeface="微软雅黑" panose="020B0503020204020204" pitchFamily="34" charset="-122"/>
              </a:rPr>
              <a:t>    </a:t>
            </a:r>
            <a:r>
              <a:rPr lang="zh-CN" altLang="en-US" sz="1600" dirty="0">
                <a:solidFill>
                  <a:schemeClr val="tx1">
                    <a:lumMod val="75000"/>
                    <a:lumOff val="25000"/>
                  </a:schemeClr>
                </a:solidFill>
                <a:latin typeface="Calibri" panose="020F0502020204030204" pitchFamily="34" charset="0"/>
                <a:cs typeface="Calibri" panose="020F0502020204030204" pitchFamily="34" charset="0"/>
                <a:sym typeface="微软雅黑" panose="020B0503020204020204" pitchFamily="34" charset="-122"/>
              </a:rPr>
              <a:t>Material means are all kinds of valuable materials used for interpersonal communication. Such as money, tobacco and alcohol, specialty, utensils, cultural relics, etc. In order to achieve the purpose of communication, we must use certain means of communication. However, the following two points need to be made clear in the use of communication means:</a:t>
            </a:r>
            <a:endParaRPr lang="zh-CN" altLang="en-US" sz="1600" dirty="0">
              <a:solidFill>
                <a:schemeClr val="tx1">
                  <a:lumMod val="75000"/>
                  <a:lumOff val="25000"/>
                </a:schemeClr>
              </a:solidFill>
              <a:latin typeface="Calibri" panose="020F0502020204030204" pitchFamily="34" charset="0"/>
              <a:cs typeface="Calibri" panose="020F0502020204030204" pitchFamily="34" charset="0"/>
              <a:sym typeface="微软雅黑" panose="020B0503020204020204" pitchFamily="34" charset="-122"/>
            </a:endParaRPr>
          </a:p>
          <a:p>
            <a:pPr>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物质手段是指用以进行人际交往的各种具有价值的物质。如金钱、烟酒、特产、器具、文物等。 为了实现交往目的，必须运用一定的交往手段。但在运用交往手段的问题上需要明确以下两点： </a:t>
            </a:r>
            <a:endParaRPr lang="zh-CN" altLang="en-US" sz="1050" dirty="0">
              <a:solidFill>
                <a:schemeClr val="tx1">
                  <a:lumMod val="75000"/>
                  <a:lumOff val="25000"/>
                </a:schemeClr>
              </a:solidFill>
              <a:sym typeface="微软雅黑" panose="020B0503020204020204" pitchFamily="34" charset="-122"/>
            </a:endParaRPr>
          </a:p>
        </p:txBody>
      </p:sp>
      <p:sp>
        <p:nvSpPr>
          <p:cNvPr id="12" name="文本框 11"/>
          <p:cNvSpPr txBox="1"/>
          <p:nvPr/>
        </p:nvSpPr>
        <p:spPr>
          <a:xfrm>
            <a:off x="5663565" y="1018540"/>
            <a:ext cx="3480435" cy="1137285"/>
          </a:xfrm>
          <a:prstGeom prst="rect">
            <a:avLst/>
          </a:prstGeom>
          <a:noFill/>
        </p:spPr>
        <p:txBody>
          <a:bodyPr wrap="square" rtlCol="0">
            <a:spAutoFit/>
          </a:bodyPr>
          <a:p>
            <a:r>
              <a:rPr lang="zh-CN" altLang="en-US" sz="1800">
                <a:solidFill>
                  <a:srgbClr val="FF0000"/>
                </a:solidFill>
              </a:rPr>
              <a:t>First</a:t>
            </a:r>
            <a:r>
              <a:rPr lang="zh-CN" altLang="en-US" sz="1800"/>
              <a:t>, the means of communication determine the results of communication</a:t>
            </a:r>
            <a:endParaRPr lang="zh-CN" altLang="en-US" sz="1800"/>
          </a:p>
          <a:p>
            <a:r>
              <a:rPr lang="zh-CN" altLang="en-US"/>
              <a:t>第一，交往手段决定着交往结果</a:t>
            </a:r>
            <a:endParaRPr lang="zh-CN" altLang="en-US"/>
          </a:p>
        </p:txBody>
      </p:sp>
      <p:sp>
        <p:nvSpPr>
          <p:cNvPr id="13" name="文本框 12"/>
          <p:cNvSpPr txBox="1"/>
          <p:nvPr/>
        </p:nvSpPr>
        <p:spPr>
          <a:xfrm>
            <a:off x="5663565" y="2728595"/>
            <a:ext cx="3218180" cy="1137285"/>
          </a:xfrm>
          <a:prstGeom prst="rect">
            <a:avLst/>
          </a:prstGeom>
          <a:noFill/>
        </p:spPr>
        <p:txBody>
          <a:bodyPr wrap="square" rtlCol="0">
            <a:spAutoFit/>
          </a:bodyPr>
          <a:p>
            <a:r>
              <a:rPr lang="zh-CN" altLang="en-US" sz="1800">
                <a:solidFill>
                  <a:srgbClr val="FF0000"/>
                </a:solidFill>
              </a:rPr>
              <a:t>Second</a:t>
            </a:r>
            <a:r>
              <a:rPr lang="zh-CN" altLang="en-US" sz="1800"/>
              <a:t>, the means of communication determine the nature of communication.</a:t>
            </a:r>
            <a:endParaRPr lang="zh-CN" altLang="en-US" sz="1800"/>
          </a:p>
          <a:p>
            <a:r>
              <a:rPr lang="zh-CN" altLang="en-US"/>
              <a:t>第二，交往手段决定着交往性质。</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08"/>
                                        </p:tgtEl>
                                        <p:attrNameLst>
                                          <p:attrName>style.visibility</p:attrName>
                                        </p:attrNameLst>
                                      </p:cBhvr>
                                      <p:to>
                                        <p:strVal val="visible"/>
                                      </p:to>
                                    </p:set>
                                    <p:animEffect transition="in" filter="wipe(down)">
                                      <p:cBhvr>
                                        <p:cTn id="7" dur="250"/>
                                        <p:tgtEl>
                                          <p:spTgt spid="108"/>
                                        </p:tgtEl>
                                      </p:cBhvr>
                                    </p:animEffect>
                                  </p:childTnLst>
                                </p:cTn>
                              </p:par>
                            </p:childTnLst>
                          </p:cTn>
                        </p:par>
                        <p:par>
                          <p:cTn id="8" fill="hold">
                            <p:stCondLst>
                              <p:cond delay="750"/>
                            </p:stCondLst>
                            <p:childTnLst>
                              <p:par>
                                <p:cTn id="9" presetID="18" presetClass="entr" presetSubtype="6"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strips(downRight)">
                                      <p:cBhvr>
                                        <p:cTn id="11" dur="400"/>
                                        <p:tgtEl>
                                          <p:spTgt spid="93"/>
                                        </p:tgtEl>
                                      </p:cBhvr>
                                    </p:animEffect>
                                  </p:childTnLst>
                                </p:cTn>
                              </p:par>
                            </p:childTnLst>
                          </p:cTn>
                        </p:par>
                        <p:par>
                          <p:cTn id="12" fill="hold">
                            <p:stCondLst>
                              <p:cond delay="1250"/>
                            </p:stCondLst>
                            <p:childTnLst>
                              <p:par>
                                <p:cTn id="13" presetID="14" presetClass="entr" presetSubtype="1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randombar(horizontal)">
                                      <p:cBhvr>
                                        <p:cTn id="15" dur="400"/>
                                        <p:tgtEl>
                                          <p:spTgt spid="4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randombar(horizontal)">
                                      <p:cBhvr>
                                        <p:cTn id="18" dur="4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p:cNvSpPr/>
          <p:nvPr/>
        </p:nvSpPr>
        <p:spPr>
          <a:xfrm>
            <a:off x="4011978" y="2055287"/>
            <a:ext cx="2118464" cy="2118464"/>
          </a:xfrm>
          <a:prstGeom prst="ellipse">
            <a:avLst/>
          </a:prstGeom>
          <a:blipFill>
            <a:blip r:embed="rId1" cstate="print"/>
            <a:srcRect/>
            <a:stretch>
              <a:fillRect/>
            </a:stretch>
          </a:blipFill>
          <a:ln w="8890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20" name="Rectangle 70"/>
          <p:cNvSpPr/>
          <p:nvPr/>
        </p:nvSpPr>
        <p:spPr>
          <a:xfrm>
            <a:off x="6707820" y="2241384"/>
            <a:ext cx="2436180" cy="821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26" name="Rectangle 71"/>
          <p:cNvSpPr/>
          <p:nvPr/>
        </p:nvSpPr>
        <p:spPr>
          <a:xfrm>
            <a:off x="7698348" y="3057686"/>
            <a:ext cx="1445653" cy="821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27" name="椭圆 26"/>
          <p:cNvSpPr/>
          <p:nvPr/>
        </p:nvSpPr>
        <p:spPr>
          <a:xfrm>
            <a:off x="5854306" y="170757"/>
            <a:ext cx="2118464" cy="2118464"/>
          </a:xfrm>
          <a:prstGeom prst="ellipse">
            <a:avLst/>
          </a:prstGeom>
          <a:blipFill>
            <a:blip r:embed="rId2" cstate="print"/>
            <a:srcRect/>
            <a:stretch>
              <a:fillRect/>
            </a:stretch>
          </a:blipFill>
          <a:ln w="889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28" name="椭圆 27"/>
          <p:cNvSpPr/>
          <p:nvPr/>
        </p:nvSpPr>
        <p:spPr>
          <a:xfrm>
            <a:off x="4891977" y="1051193"/>
            <a:ext cx="1238221" cy="1238221"/>
          </a:xfrm>
          <a:prstGeom prst="ellipse">
            <a:avLst/>
          </a:prstGeom>
          <a:blipFill>
            <a:blip r:embed="rId3" cstate="print"/>
            <a:srcRect/>
            <a:stretch>
              <a:fillRect/>
            </a:stretch>
          </a:blipFill>
          <a:ln w="889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0" name="椭圆 29"/>
          <p:cNvSpPr/>
          <p:nvPr/>
        </p:nvSpPr>
        <p:spPr>
          <a:xfrm>
            <a:off x="5853972" y="1818112"/>
            <a:ext cx="1239300" cy="1239300"/>
          </a:xfrm>
          <a:prstGeom prst="ellipse">
            <a:avLst/>
          </a:prstGeom>
          <a:blipFill>
            <a:blip r:embed="rId4" cstate="print"/>
            <a:srcRect/>
            <a:stretch>
              <a:fillRect/>
            </a:stretch>
          </a:blipFill>
          <a:ln w="8890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1" name="椭圆 30"/>
          <p:cNvSpPr/>
          <p:nvPr/>
        </p:nvSpPr>
        <p:spPr>
          <a:xfrm>
            <a:off x="6373345" y="2540408"/>
            <a:ext cx="2118464" cy="2118464"/>
          </a:xfrm>
          <a:prstGeom prst="ellipse">
            <a:avLst/>
          </a:prstGeom>
          <a:blipFill>
            <a:blip r:embed="rId5" cstate="print"/>
            <a:srcRect/>
            <a:stretch>
              <a:fillRect/>
            </a:stretch>
          </a:blipFill>
          <a:ln w="889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2" name="椭圆 31"/>
          <p:cNvSpPr/>
          <p:nvPr/>
        </p:nvSpPr>
        <p:spPr>
          <a:xfrm>
            <a:off x="5469556" y="2848986"/>
            <a:ext cx="1238221" cy="1238221"/>
          </a:xfrm>
          <a:prstGeom prst="ellipse">
            <a:avLst/>
          </a:prstGeom>
          <a:blipFill>
            <a:blip r:embed="rId6" cstate="print"/>
            <a:srcRect/>
            <a:stretch>
              <a:fillRect/>
            </a:stretch>
          </a:blipFill>
          <a:ln w="889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3" name="椭圆 32"/>
          <p:cNvSpPr/>
          <p:nvPr/>
        </p:nvSpPr>
        <p:spPr>
          <a:xfrm>
            <a:off x="7253686" y="1477514"/>
            <a:ext cx="1238221" cy="1238221"/>
          </a:xfrm>
          <a:prstGeom prst="ellipse">
            <a:avLst/>
          </a:prstGeom>
          <a:blipFill>
            <a:blip r:embed="rId7" cstate="print"/>
            <a:srcRect/>
            <a:stretch>
              <a:fillRect/>
            </a:stretch>
          </a:blipFill>
          <a:ln w="8890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4" name="文本框 11"/>
          <p:cNvSpPr txBox="1"/>
          <p:nvPr/>
        </p:nvSpPr>
        <p:spPr>
          <a:xfrm>
            <a:off x="1029504" y="1690474"/>
            <a:ext cx="3369945" cy="598805"/>
          </a:xfrm>
          <a:prstGeom prst="rect">
            <a:avLst/>
          </a:prstGeom>
          <a:noFill/>
        </p:spPr>
        <p:txBody>
          <a:bodyPr wrap="none" rtlCol="0">
            <a:spAutoFit/>
          </a:bodyPr>
          <a:lstStyle/>
          <a:p>
            <a:pPr algn="l"/>
            <a:r>
              <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rPr>
              <a:t>1．Communication conditions</a:t>
            </a:r>
            <a:endPar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r>
              <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rPr>
              <a:t>交往条件 </a:t>
            </a:r>
            <a:endPar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文本框 11"/>
          <p:cNvSpPr txBox="1"/>
          <p:nvPr/>
        </p:nvSpPr>
        <p:spPr>
          <a:xfrm>
            <a:off x="1071414" y="2476650"/>
            <a:ext cx="3193415" cy="598805"/>
          </a:xfrm>
          <a:prstGeom prst="rect">
            <a:avLst/>
          </a:prstGeom>
          <a:noFill/>
        </p:spPr>
        <p:txBody>
          <a:bodyPr wrap="none" rtlCol="0">
            <a:spAutoFit/>
          </a:bodyPr>
          <a:lstStyle/>
          <a:p>
            <a:pPr algn="l"/>
            <a:r>
              <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rPr>
              <a:t>2．Communication situation</a:t>
            </a:r>
            <a:endPar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r>
              <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rPr>
              <a:t>交往情境 </a:t>
            </a:r>
            <a:endPar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89290" y="2421729"/>
            <a:ext cx="531410" cy="531410"/>
            <a:chOff x="641132" y="3404521"/>
            <a:chExt cx="708547" cy="708547"/>
          </a:xfrm>
        </p:grpSpPr>
        <p:sp>
          <p:nvSpPr>
            <p:cNvPr id="44" name="椭圆 43"/>
            <p:cNvSpPr/>
            <p:nvPr/>
          </p:nvSpPr>
          <p:spPr>
            <a:xfrm>
              <a:off x="641132" y="3404521"/>
              <a:ext cx="708547" cy="7085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45" name="Freeform 17"/>
            <p:cNvSpPr>
              <a:spLocks noEditPoints="1"/>
            </p:cNvSpPr>
            <p:nvPr/>
          </p:nvSpPr>
          <p:spPr bwMode="auto">
            <a:xfrm>
              <a:off x="810080" y="3543012"/>
              <a:ext cx="370650" cy="431565"/>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bg1"/>
            </a:solidFill>
            <a:ln w="9525">
              <a:noFill/>
              <a:round/>
            </a:ln>
          </p:spPr>
          <p:txBody>
            <a:bodyPr/>
            <a:lstStyle/>
            <a:p>
              <a:pPr>
                <a:defRPr/>
              </a:pPr>
              <a:endParaRPr lang="en-US" sz="105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464525" y="1710121"/>
            <a:ext cx="531410" cy="531410"/>
            <a:chOff x="641132" y="1897168"/>
            <a:chExt cx="708547" cy="708547"/>
          </a:xfrm>
        </p:grpSpPr>
        <p:sp>
          <p:nvSpPr>
            <p:cNvPr id="47" name="椭圆 46"/>
            <p:cNvSpPr/>
            <p:nvPr/>
          </p:nvSpPr>
          <p:spPr>
            <a:xfrm>
              <a:off x="641132" y="1897168"/>
              <a:ext cx="708547" cy="7085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48" name="Freeform 102"/>
            <p:cNvSpPr/>
            <p:nvPr/>
          </p:nvSpPr>
          <p:spPr bwMode="auto">
            <a:xfrm>
              <a:off x="776861" y="2048990"/>
              <a:ext cx="437089" cy="383636"/>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solidFill>
            <a:ln>
              <a:noFill/>
            </a:ln>
          </p:spPr>
          <p:txBody>
            <a:bodyPr vert="horz" wrap="square" lIns="68580" tIns="34290" rIns="68580" bIns="34290" numCol="1" anchor="t" anchorCtr="0" compatLnSpc="1"/>
            <a:lstStyle/>
            <a:p>
              <a:endParaRPr lang="id-ID" sz="1050"/>
            </a:p>
          </p:txBody>
        </p:sp>
      </p:grpSp>
      <p:sp>
        <p:nvSpPr>
          <p:cNvPr id="49" name="矩形 3"/>
          <p:cNvSpPr>
            <a:spLocks noChangeArrowheads="1"/>
          </p:cNvSpPr>
          <p:nvPr/>
        </p:nvSpPr>
        <p:spPr bwMode="auto">
          <a:xfrm>
            <a:off x="159104" y="94864"/>
            <a:ext cx="5913755"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eaLnBrk="1" hangingPunct="1">
              <a:spcBef>
                <a:spcPct val="0"/>
              </a:spcBef>
              <a:buFont typeface="Arial" panose="020B0604020202020204" pitchFamily="34" charset="0"/>
              <a:buNone/>
            </a:pPr>
            <a:r>
              <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（三） </a:t>
            </a:r>
            <a:r>
              <a:rPr lang="zh-CN" altLang="en-US" sz="24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Communication environmen</a:t>
            </a:r>
            <a:r>
              <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交往环境</a:t>
            </a:r>
            <a:endPar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endParaRPr>
          </a:p>
        </p:txBody>
      </p:sp>
      <p:sp>
        <p:nvSpPr>
          <p:cNvPr id="2" name="文本框 1"/>
          <p:cNvSpPr txBox="1"/>
          <p:nvPr/>
        </p:nvSpPr>
        <p:spPr>
          <a:xfrm>
            <a:off x="538480" y="740410"/>
            <a:ext cx="4380865" cy="737235"/>
          </a:xfrm>
          <a:prstGeom prst="rect">
            <a:avLst/>
          </a:prstGeom>
          <a:noFill/>
        </p:spPr>
        <p:txBody>
          <a:bodyPr wrap="square" rtlCol="0">
            <a:spAutoFit/>
          </a:bodyPr>
          <a:p>
            <a:r>
              <a:rPr lang="zh-CN" altLang="en-US"/>
              <a:t>Communication environment includes communication condition and communication situation</a:t>
            </a:r>
            <a:endParaRPr lang="zh-CN" altLang="en-US"/>
          </a:p>
          <a:p>
            <a:r>
              <a:rPr lang="zh-CN" altLang="en-US"/>
              <a:t>交往环境包括交往条件和交往情境两个方面。</a:t>
            </a:r>
            <a:endParaRPr lang="zh-CN" altLang="en-US"/>
          </a:p>
        </p:txBody>
      </p:sp>
      <p:sp>
        <p:nvSpPr>
          <p:cNvPr id="6" name="文本框 5"/>
          <p:cNvSpPr txBox="1"/>
          <p:nvPr/>
        </p:nvSpPr>
        <p:spPr>
          <a:xfrm>
            <a:off x="94615" y="4190365"/>
            <a:ext cx="6150610" cy="953135"/>
          </a:xfrm>
          <a:prstGeom prst="rect">
            <a:avLst/>
          </a:prstGeom>
          <a:noFill/>
        </p:spPr>
        <p:txBody>
          <a:bodyPr wrap="square" rtlCol="0">
            <a:spAutoFit/>
          </a:bodyPr>
          <a:p>
            <a:pPr algn="l"/>
            <a:r>
              <a:rPr lang="zh-CN" altLang="en-US"/>
              <a:t>The purpose of communication refers to the goal that the participants achieve through communication.交往目的是指通过交往使参与者达到的目标。</a:t>
            </a:r>
            <a:endParaRPr lang="zh-CN" altLang="en-US"/>
          </a:p>
          <a:p>
            <a:pPr algn="l"/>
            <a:r>
              <a:rPr lang="zh-CN" altLang="en-US"/>
              <a:t>The purpose of communication determines the development direction of the whole communication process.交往目的决定着整个交往过程的发展方向。</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2" fill="hold" grpId="0" nodeType="afterEffect">
                                  <p:stCondLst>
                                    <p:cond delay="25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1000"/>
                                        <p:tgtEl>
                                          <p:spTgt spid="20"/>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1000"/>
                                        <p:tgtEl>
                                          <p:spTgt spid="26"/>
                                        </p:tgtEl>
                                      </p:cBhvr>
                                    </p:animEffect>
                                  </p:childTnLst>
                                </p:cTn>
                              </p:par>
                              <p:par>
                                <p:cTn id="15" presetID="2" presetClass="entr" presetSubtype="2" fill="hold" grpId="0" nodeType="withEffect">
                                  <p:stCondLst>
                                    <p:cond delay="50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8" presetClass="emph" presetSubtype="0" fill="hold" grpId="1" nodeType="withEffect">
                                  <p:stCondLst>
                                    <p:cond delay="250"/>
                                  </p:stCondLst>
                                  <p:childTnLst>
                                    <p:animRot by="21600000">
                                      <p:cBhvr>
                                        <p:cTn id="20" dur="1500" fill="hold"/>
                                        <p:tgtEl>
                                          <p:spTgt spid="30"/>
                                        </p:tgtEl>
                                        <p:attrNameLst>
                                          <p:attrName>r</p:attrName>
                                        </p:attrNameLst>
                                      </p:cBhvr>
                                    </p:animRot>
                                  </p:childTnLst>
                                </p:cTn>
                              </p:par>
                              <p:par>
                                <p:cTn id="21" presetID="2" presetClass="entr" presetSubtype="2" fill="hold" grpId="0" nodeType="withEffect">
                                  <p:stCondLst>
                                    <p:cond delay="75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par>
                                <p:cTn id="25" presetID="8" presetClass="emph" presetSubtype="0" fill="hold" grpId="1" nodeType="withEffect">
                                  <p:stCondLst>
                                    <p:cond delay="500"/>
                                  </p:stCondLst>
                                  <p:childTnLst>
                                    <p:animRot by="21600000">
                                      <p:cBhvr>
                                        <p:cTn id="26" dur="1500" fill="hold"/>
                                        <p:tgtEl>
                                          <p:spTgt spid="31"/>
                                        </p:tgtEl>
                                        <p:attrNameLst>
                                          <p:attrName>r</p:attrName>
                                        </p:attrNameLst>
                                      </p:cBhvr>
                                    </p:animRot>
                                  </p:childTnLst>
                                </p:cTn>
                              </p:par>
                              <p:par>
                                <p:cTn id="27" presetID="2" presetClass="entr" presetSubtype="3" fill="hold" grpId="0" nodeType="withEffect">
                                  <p:stCondLst>
                                    <p:cond delay="10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1+#ppt_w/2"/>
                                          </p:val>
                                        </p:tav>
                                        <p:tav tm="100000">
                                          <p:val>
                                            <p:strVal val="#ppt_x"/>
                                          </p:val>
                                        </p:tav>
                                      </p:tavLst>
                                    </p:anim>
                                    <p:anim calcmode="lin" valueType="num">
                                      <p:cBhvr additive="base">
                                        <p:cTn id="30" dur="500" fill="hold"/>
                                        <p:tgtEl>
                                          <p:spTgt spid="27"/>
                                        </p:tgtEl>
                                        <p:attrNameLst>
                                          <p:attrName>ppt_y</p:attrName>
                                        </p:attrNameLst>
                                      </p:cBhvr>
                                      <p:tavLst>
                                        <p:tav tm="0">
                                          <p:val>
                                            <p:strVal val="0-#ppt_h/2"/>
                                          </p:val>
                                        </p:tav>
                                        <p:tav tm="100000">
                                          <p:val>
                                            <p:strVal val="#ppt_y"/>
                                          </p:val>
                                        </p:tav>
                                      </p:tavLst>
                                    </p:anim>
                                  </p:childTnLst>
                                </p:cTn>
                              </p:par>
                              <p:par>
                                <p:cTn id="31" presetID="8" presetClass="emph" presetSubtype="0" fill="hold" grpId="1" nodeType="withEffect">
                                  <p:stCondLst>
                                    <p:cond delay="750"/>
                                  </p:stCondLst>
                                  <p:childTnLst>
                                    <p:animRot by="21600000">
                                      <p:cBhvr>
                                        <p:cTn id="32" dur="1500" fill="hold"/>
                                        <p:tgtEl>
                                          <p:spTgt spid="27"/>
                                        </p:tgtEl>
                                        <p:attrNameLst>
                                          <p:attrName>r</p:attrName>
                                        </p:attrNameLst>
                                      </p:cBhvr>
                                    </p:animRot>
                                  </p:childTnLst>
                                </p:cTn>
                              </p:par>
                              <p:par>
                                <p:cTn id="33" presetID="2" presetClass="entr" presetSubtype="4" fill="hold" grpId="0" nodeType="withEffect">
                                  <p:stCondLst>
                                    <p:cond delay="10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8" presetClass="emph" presetSubtype="0" fill="hold" grpId="1" nodeType="withEffect">
                                  <p:stCondLst>
                                    <p:cond delay="750"/>
                                  </p:stCondLst>
                                  <p:childTnLst>
                                    <p:animRot by="21600000">
                                      <p:cBhvr>
                                        <p:cTn id="38" dur="1500" fill="hold"/>
                                        <p:tgtEl>
                                          <p:spTgt spid="29"/>
                                        </p:tgtEl>
                                        <p:attrNameLst>
                                          <p:attrName>r</p:attrName>
                                        </p:attrNameLst>
                                      </p:cBhvr>
                                    </p:animRot>
                                  </p:childTnLst>
                                </p:cTn>
                              </p:par>
                              <p:par>
                                <p:cTn id="39" presetID="10" presetClass="entr" presetSubtype="0" fill="hold" grpId="0" nodeType="withEffect">
                                  <p:stCondLst>
                                    <p:cond delay="125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150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1750"/>
                            </p:stCondLst>
                            <p:childTnLst>
                              <p:par>
                                <p:cTn id="49" presetID="47" presetClass="entr" presetSubtype="0"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anim calcmode="lin" valueType="num">
                                      <p:cBhvr>
                                        <p:cTn id="52" dur="500" fill="hold"/>
                                        <p:tgtEl>
                                          <p:spTgt spid="46"/>
                                        </p:tgtEl>
                                        <p:attrNameLst>
                                          <p:attrName>ppt_x</p:attrName>
                                        </p:attrNameLst>
                                      </p:cBhvr>
                                      <p:tavLst>
                                        <p:tav tm="0">
                                          <p:val>
                                            <p:strVal val="#ppt_x"/>
                                          </p:val>
                                        </p:tav>
                                        <p:tav tm="100000">
                                          <p:val>
                                            <p:strVal val="#ppt_x"/>
                                          </p:val>
                                        </p:tav>
                                      </p:tavLst>
                                    </p:anim>
                                    <p:anim calcmode="lin" valueType="num">
                                      <p:cBhvr>
                                        <p:cTn id="53" dur="500" fill="hold"/>
                                        <p:tgtEl>
                                          <p:spTgt spid="46"/>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par>
                          <p:cTn id="57" fill="hold">
                            <p:stCondLst>
                              <p:cond delay="2250"/>
                            </p:stCondLst>
                            <p:childTnLst>
                              <p:par>
                                <p:cTn id="58" presetID="47" presetClass="entr" presetSubtype="0" fill="hold"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strVal val="#ppt_x"/>
                                          </p:val>
                                        </p:tav>
                                        <p:tav tm="100000">
                                          <p:val>
                                            <p:strVal val="#ppt_x"/>
                                          </p:val>
                                        </p:tav>
                                      </p:tavLst>
                                    </p:anim>
                                    <p:anim calcmode="lin" valueType="num">
                                      <p:cBhvr>
                                        <p:cTn id="62" dur="500" fill="hold"/>
                                        <p:tgtEl>
                                          <p:spTgt spid="43"/>
                                        </p:tgtEl>
                                        <p:attrNameLst>
                                          <p:attrName>ppt_y</p:attrName>
                                        </p:attrNameLst>
                                      </p:cBhvr>
                                      <p:tavLst>
                                        <p:tav tm="0">
                                          <p:val>
                                            <p:strVal val="#ppt_y-.1"/>
                                          </p:val>
                                        </p:tav>
                                        <p:tav tm="100000">
                                          <p:val>
                                            <p:strVal val="#ppt_y"/>
                                          </p:val>
                                        </p:tav>
                                      </p:tavLst>
                                    </p:anim>
                                  </p:childTnLst>
                                </p:cTn>
                              </p:par>
                            </p:childTnLst>
                          </p:cTn>
                        </p:par>
                        <p:par>
                          <p:cTn id="63" fill="hold">
                            <p:stCondLst>
                              <p:cond delay="2750"/>
                            </p:stCondLst>
                            <p:childTnLst>
                              <p:par>
                                <p:cTn id="64" presetID="22" presetClass="entr" presetSubtype="8"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7" grpId="0" bldLvl="0" animBg="1"/>
      <p:bldP spid="27" grpId="1" bldLvl="0" animBg="1"/>
      <p:bldP spid="28" grpId="0" bldLvl="0" animBg="1"/>
      <p:bldP spid="29" grpId="0" bldLvl="0" animBg="1"/>
      <p:bldP spid="29" grpId="1" bldLvl="0" animBg="1"/>
      <p:bldP spid="30" grpId="0" bldLvl="0" animBg="1"/>
      <p:bldP spid="30" grpId="1" bldLvl="0" animBg="1"/>
      <p:bldP spid="31" grpId="0" animBg="1"/>
      <p:bldP spid="31" grpId="1" animBg="1"/>
      <p:bldP spid="32" grpId="0" bldLvl="0" animBg="1"/>
      <p:bldP spid="33" grpId="0" bldLvl="0" animBg="1"/>
      <p:bldP spid="34" grpId="0"/>
      <p:bldP spid="36"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128895" y="998855"/>
            <a:ext cx="4015105" cy="3587750"/>
          </a:xfrm>
          <a:prstGeom prst="rect">
            <a:avLst/>
          </a:prstGeom>
        </p:spPr>
      </p:pic>
      <p:sp>
        <p:nvSpPr>
          <p:cNvPr id="3" name="矩形 3"/>
          <p:cNvSpPr>
            <a:spLocks noChangeArrowheads="1"/>
          </p:cNvSpPr>
          <p:nvPr/>
        </p:nvSpPr>
        <p:spPr bwMode="auto">
          <a:xfrm>
            <a:off x="283210" y="523240"/>
            <a:ext cx="4962525" cy="71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eaLnBrk="1" hangingPunct="1">
              <a:spcBef>
                <a:spcPct val="0"/>
              </a:spcBef>
              <a:buFont typeface="Arial" panose="020B0604020202020204" pitchFamily="34" charset="0"/>
              <a:buNone/>
            </a:pPr>
            <a:r>
              <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(四)</a:t>
            </a:r>
            <a:r>
              <a:rPr lang="zh-CN" altLang="en-US" sz="24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Purpose of communication</a:t>
            </a:r>
            <a:endParaRPr lang="zh-CN" altLang="en-US" sz="2400" b="1" dirty="0">
              <a:solidFill>
                <a:schemeClr val="tx1">
                  <a:lumMod val="75000"/>
                  <a:lumOff val="25000"/>
                </a:schemeClr>
              </a:solidFill>
              <a:latin typeface="+mj-ea"/>
              <a:ea typeface="+mj-ea"/>
              <a:cs typeface="Arial" panose="020B0604020202020204" pitchFamily="34" charset="0"/>
              <a:sym typeface="Impact" panose="020B0806030902050204" pitchFamily="34" charset="0"/>
            </a:endParaRPr>
          </a:p>
          <a:p>
            <a:pPr algn="l" eaLnBrk="1" hangingPunct="1">
              <a:spcBef>
                <a:spcPct val="0"/>
              </a:spcBef>
              <a:buFont typeface="Arial" panose="020B0604020202020204" pitchFamily="34" charset="0"/>
              <a:buNone/>
            </a:pPr>
            <a:r>
              <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交往目的</a:t>
            </a:r>
            <a:endPar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endParaRPr>
          </a:p>
        </p:txBody>
      </p:sp>
      <p:sp>
        <p:nvSpPr>
          <p:cNvPr id="6" name="文本框 5"/>
          <p:cNvSpPr txBox="1"/>
          <p:nvPr/>
        </p:nvSpPr>
        <p:spPr>
          <a:xfrm>
            <a:off x="146685" y="1762125"/>
            <a:ext cx="6150610" cy="2061210"/>
          </a:xfrm>
          <a:prstGeom prst="rect">
            <a:avLst/>
          </a:prstGeom>
          <a:noFill/>
        </p:spPr>
        <p:txBody>
          <a:bodyPr wrap="square" rtlCol="0">
            <a:spAutoFit/>
          </a:bodyPr>
          <a:p>
            <a:pPr marL="285750" indent="-285750" algn="l">
              <a:buFont typeface="Wingdings" panose="05000000000000000000" charset="0"/>
              <a:buChar char="l"/>
            </a:pPr>
            <a:r>
              <a:rPr lang="zh-CN" altLang="en-US" sz="2000"/>
              <a:t>The purpose of communication refers to the goal that the participants achieve through communication.</a:t>
            </a:r>
            <a:r>
              <a:rPr lang="zh-CN" altLang="en-US"/>
              <a:t>交往目的是指通过交往使参与者达到的目标。</a:t>
            </a:r>
            <a:endParaRPr lang="zh-CN" altLang="en-US"/>
          </a:p>
          <a:p>
            <a:pPr marL="285750" indent="-285750" algn="l">
              <a:buFont typeface="Wingdings" panose="05000000000000000000" charset="0"/>
              <a:buChar char="l"/>
            </a:pPr>
            <a:endParaRPr lang="zh-CN" altLang="en-US"/>
          </a:p>
          <a:p>
            <a:pPr marL="285750" indent="-285750" algn="l">
              <a:buFont typeface="Wingdings" panose="05000000000000000000" charset="0"/>
              <a:buChar char="l"/>
            </a:pPr>
            <a:r>
              <a:rPr lang="zh-CN" altLang="en-US" sz="2000"/>
              <a:t>The purpose of communication determines the development direction of the whole communication process.</a:t>
            </a:r>
            <a:r>
              <a:rPr lang="zh-CN" altLang="en-US"/>
              <a:t>交往目的决定着整个交往过程的发展方向。</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53670" y="123825"/>
            <a:ext cx="2251075" cy="20402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65" dirty="0">
              <a:ea typeface="微软雅黑" panose="020B0503020204020204" pitchFamily="34" charset="-122"/>
            </a:endParaRPr>
          </a:p>
        </p:txBody>
      </p:sp>
      <p:sp>
        <p:nvSpPr>
          <p:cNvPr id="15" name="TextBox 38"/>
          <p:cNvSpPr txBox="1"/>
          <p:nvPr/>
        </p:nvSpPr>
        <p:spPr>
          <a:xfrm>
            <a:off x="164465" y="691515"/>
            <a:ext cx="2242185" cy="922020"/>
          </a:xfrm>
          <a:prstGeom prst="rect">
            <a:avLst/>
          </a:prstGeom>
          <a:noFill/>
          <a:ln>
            <a:noFill/>
          </a:ln>
        </p:spPr>
        <p:txBody>
          <a:bodyPr wrap="square" rtlCol="0">
            <a:spAutoFit/>
          </a:bodyPr>
          <a:lstStyle>
            <a:defPPr>
              <a:defRPr lang="en-US"/>
            </a:defPPr>
            <a:lvl1pPr>
              <a:defRPr>
                <a:solidFill>
                  <a:schemeClr val="tx1">
                    <a:lumMod val="75000"/>
                    <a:lumOff val="25000"/>
                  </a:schemeClr>
                </a:solidFill>
                <a:latin typeface="方正大黑简体" pitchFamily="2" charset="-122"/>
                <a:ea typeface="方正大黑简体" pitchFamily="2" charset="-122"/>
              </a:defRPr>
            </a:lvl1pPr>
          </a:lstStyle>
          <a:p>
            <a:pPr algn="ctr"/>
            <a:r>
              <a:rPr lang="zh-CN" altLang="en-US" sz="1800">
                <a:sym typeface="+mn-ea"/>
              </a:rPr>
              <a:t>（五)Communication</a:t>
            </a:r>
            <a:endParaRPr lang="zh-CN" altLang="en-US" sz="1800">
              <a:sym typeface="+mn-ea"/>
            </a:endParaRPr>
          </a:p>
          <a:p>
            <a:pPr algn="ctr"/>
            <a:r>
              <a:rPr lang="zh-CN" altLang="en-US" sz="1800">
                <a:sym typeface="+mn-ea"/>
              </a:rPr>
              <a:t> process</a:t>
            </a:r>
            <a:endParaRPr lang="zh-CN" altLang="en-US" sz="1800">
              <a:sym typeface="+mn-ea"/>
            </a:endParaRPr>
          </a:p>
          <a:p>
            <a:pPr algn="ctr"/>
            <a:r>
              <a:rPr lang="zh-CN" altLang="en-US" sz="1800">
                <a:sym typeface="+mn-ea"/>
              </a:rPr>
              <a:t>交往过程</a:t>
            </a:r>
            <a:endParaRPr lang="en-US" altLang="zh-CN" sz="1800" dirty="0">
              <a:solidFill>
                <a:schemeClr val="bg1"/>
              </a:solidFill>
              <a:latin typeface="+mn-lt"/>
              <a:ea typeface="微软雅黑" panose="020B0503020204020204" pitchFamily="34" charset="-122"/>
            </a:endParaRPr>
          </a:p>
        </p:txBody>
      </p:sp>
      <p:grpSp>
        <p:nvGrpSpPr>
          <p:cNvPr id="16" name="组合 15"/>
          <p:cNvGrpSpPr/>
          <p:nvPr/>
        </p:nvGrpSpPr>
        <p:grpSpPr>
          <a:xfrm>
            <a:off x="3551873" y="314369"/>
            <a:ext cx="388482" cy="388482"/>
            <a:chOff x="598385" y="1247400"/>
            <a:chExt cx="517976" cy="517976"/>
          </a:xfrm>
        </p:grpSpPr>
        <p:sp>
          <p:nvSpPr>
            <p:cNvPr id="17" name="椭圆 16"/>
            <p:cNvSpPr/>
            <p:nvPr/>
          </p:nvSpPr>
          <p:spPr>
            <a:xfrm>
              <a:off x="598385" y="1247400"/>
              <a:ext cx="517976" cy="517976"/>
            </a:xfrm>
            <a:prstGeom prst="ellipse">
              <a:avLst/>
            </a:prstGeom>
            <a:solidFill>
              <a:srgbClr val="404040"/>
            </a:solidFill>
            <a:ln>
              <a:noFill/>
            </a:ln>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18" name="Freeform 6"/>
            <p:cNvSpPr/>
            <p:nvPr/>
          </p:nvSpPr>
          <p:spPr bwMode="auto">
            <a:xfrm>
              <a:off x="746122" y="1403023"/>
              <a:ext cx="227944" cy="240007"/>
            </a:xfrm>
            <a:custGeom>
              <a:avLst/>
              <a:gdLst>
                <a:gd name="T0" fmla="*/ 0 w 548"/>
                <a:gd name="T1" fmla="*/ 189 h 577"/>
                <a:gd name="T2" fmla="*/ 0 w 548"/>
                <a:gd name="T3" fmla="*/ 562 h 577"/>
                <a:gd name="T4" fmla="*/ 178 w 548"/>
                <a:gd name="T5" fmla="*/ 577 h 577"/>
                <a:gd name="T6" fmla="*/ 180 w 548"/>
                <a:gd name="T7" fmla="*/ 340 h 577"/>
                <a:gd name="T8" fmla="*/ 355 w 548"/>
                <a:gd name="T9" fmla="*/ 343 h 577"/>
                <a:gd name="T10" fmla="*/ 357 w 548"/>
                <a:gd name="T11" fmla="*/ 577 h 577"/>
                <a:gd name="T12" fmla="*/ 548 w 548"/>
                <a:gd name="T13" fmla="*/ 562 h 577"/>
                <a:gd name="T14" fmla="*/ 548 w 548"/>
                <a:gd name="T15" fmla="*/ 173 h 577"/>
                <a:gd name="T16" fmla="*/ 272 w 548"/>
                <a:gd name="T17" fmla="*/ 0 h 577"/>
                <a:gd name="T18" fmla="*/ 0 w 548"/>
                <a:gd name="T19" fmla="*/ 18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77">
                  <a:moveTo>
                    <a:pt x="0" y="189"/>
                  </a:moveTo>
                  <a:lnTo>
                    <a:pt x="0" y="562"/>
                  </a:lnTo>
                  <a:lnTo>
                    <a:pt x="178" y="577"/>
                  </a:lnTo>
                  <a:lnTo>
                    <a:pt x="180" y="340"/>
                  </a:lnTo>
                  <a:lnTo>
                    <a:pt x="355" y="343"/>
                  </a:lnTo>
                  <a:lnTo>
                    <a:pt x="357" y="577"/>
                  </a:lnTo>
                  <a:lnTo>
                    <a:pt x="548" y="562"/>
                  </a:lnTo>
                  <a:lnTo>
                    <a:pt x="548" y="173"/>
                  </a:lnTo>
                  <a:lnTo>
                    <a:pt x="272" y="0"/>
                  </a:lnTo>
                  <a:lnTo>
                    <a:pt x="0" y="18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solidFill>
                  <a:schemeClr val="tx1">
                    <a:lumMod val="75000"/>
                    <a:lumOff val="25000"/>
                  </a:schemeClr>
                </a:solidFill>
                <a:ea typeface="微软雅黑" panose="020B0503020204020204" pitchFamily="34" charset="-122"/>
              </a:endParaRPr>
            </a:p>
          </p:txBody>
        </p:sp>
        <p:sp>
          <p:nvSpPr>
            <p:cNvPr id="19" name="Freeform 7"/>
            <p:cNvSpPr/>
            <p:nvPr/>
          </p:nvSpPr>
          <p:spPr bwMode="auto">
            <a:xfrm>
              <a:off x="709102" y="1369746"/>
              <a:ext cx="305312" cy="117716"/>
            </a:xfrm>
            <a:custGeom>
              <a:avLst/>
              <a:gdLst>
                <a:gd name="T0" fmla="*/ 304 w 311"/>
                <a:gd name="T1" fmla="*/ 87 h 120"/>
                <a:gd name="T2" fmla="*/ 157 w 311"/>
                <a:gd name="T3" fmla="*/ 2 h 120"/>
                <a:gd name="T4" fmla="*/ 153 w 311"/>
                <a:gd name="T5" fmla="*/ 0 h 120"/>
                <a:gd name="T6" fmla="*/ 146 w 311"/>
                <a:gd name="T7" fmla="*/ 2 h 120"/>
                <a:gd name="T8" fmla="*/ 6 w 311"/>
                <a:gd name="T9" fmla="*/ 100 h 120"/>
                <a:gd name="T10" fmla="*/ 4 w 311"/>
                <a:gd name="T11" fmla="*/ 114 h 120"/>
                <a:gd name="T12" fmla="*/ 18 w 311"/>
                <a:gd name="T13" fmla="*/ 117 h 120"/>
                <a:gd name="T14" fmla="*/ 152 w 311"/>
                <a:gd name="T15" fmla="*/ 22 h 120"/>
                <a:gd name="T16" fmla="*/ 294 w 311"/>
                <a:gd name="T17" fmla="*/ 105 h 120"/>
                <a:gd name="T18" fmla="*/ 308 w 311"/>
                <a:gd name="T19" fmla="*/ 101 h 120"/>
                <a:gd name="T20" fmla="*/ 304 w 311"/>
                <a:gd name="T21" fmla="*/ 8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120">
                  <a:moveTo>
                    <a:pt x="304" y="87"/>
                  </a:moveTo>
                  <a:cubicBezTo>
                    <a:pt x="157" y="2"/>
                    <a:pt x="157" y="2"/>
                    <a:pt x="157" y="2"/>
                  </a:cubicBezTo>
                  <a:cubicBezTo>
                    <a:pt x="156" y="1"/>
                    <a:pt x="154" y="0"/>
                    <a:pt x="153" y="0"/>
                  </a:cubicBezTo>
                  <a:cubicBezTo>
                    <a:pt x="150" y="0"/>
                    <a:pt x="148" y="1"/>
                    <a:pt x="146" y="2"/>
                  </a:cubicBezTo>
                  <a:cubicBezTo>
                    <a:pt x="6" y="100"/>
                    <a:pt x="6" y="100"/>
                    <a:pt x="6" y="100"/>
                  </a:cubicBezTo>
                  <a:cubicBezTo>
                    <a:pt x="2" y="103"/>
                    <a:pt x="0" y="109"/>
                    <a:pt x="4" y="114"/>
                  </a:cubicBezTo>
                  <a:cubicBezTo>
                    <a:pt x="7" y="119"/>
                    <a:pt x="13" y="120"/>
                    <a:pt x="18" y="117"/>
                  </a:cubicBezTo>
                  <a:cubicBezTo>
                    <a:pt x="152" y="22"/>
                    <a:pt x="152" y="22"/>
                    <a:pt x="152" y="22"/>
                  </a:cubicBezTo>
                  <a:cubicBezTo>
                    <a:pt x="294" y="105"/>
                    <a:pt x="294" y="105"/>
                    <a:pt x="294" y="105"/>
                  </a:cubicBezTo>
                  <a:cubicBezTo>
                    <a:pt x="299" y="108"/>
                    <a:pt x="305" y="106"/>
                    <a:pt x="308" y="101"/>
                  </a:cubicBezTo>
                  <a:cubicBezTo>
                    <a:pt x="311" y="97"/>
                    <a:pt x="309" y="90"/>
                    <a:pt x="304" y="8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solidFill>
                  <a:schemeClr val="tx1">
                    <a:lumMod val="75000"/>
                    <a:lumOff val="25000"/>
                  </a:schemeClr>
                </a:solidFill>
                <a:ea typeface="微软雅黑" panose="020B0503020204020204" pitchFamily="34" charset="-122"/>
              </a:endParaRPr>
            </a:p>
          </p:txBody>
        </p:sp>
      </p:grpSp>
      <p:grpSp>
        <p:nvGrpSpPr>
          <p:cNvPr id="30" name="组合 29"/>
          <p:cNvGrpSpPr/>
          <p:nvPr/>
        </p:nvGrpSpPr>
        <p:grpSpPr>
          <a:xfrm>
            <a:off x="3569672" y="1297349"/>
            <a:ext cx="388482" cy="388482"/>
            <a:chOff x="5218110" y="2699335"/>
            <a:chExt cx="517976" cy="517976"/>
          </a:xfrm>
        </p:grpSpPr>
        <p:sp>
          <p:nvSpPr>
            <p:cNvPr id="31" name="椭圆 30"/>
            <p:cNvSpPr/>
            <p:nvPr/>
          </p:nvSpPr>
          <p:spPr>
            <a:xfrm>
              <a:off x="5218110" y="2699335"/>
              <a:ext cx="517976" cy="517976"/>
            </a:xfrm>
            <a:prstGeom prst="ellipse">
              <a:avLst/>
            </a:prstGeom>
            <a:solidFill>
              <a:srgbClr val="404040"/>
            </a:solidFill>
            <a:ln>
              <a:noFill/>
            </a:ln>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2" name="Freeform 12"/>
            <p:cNvSpPr/>
            <p:nvPr/>
          </p:nvSpPr>
          <p:spPr bwMode="auto">
            <a:xfrm>
              <a:off x="5364675" y="2874996"/>
              <a:ext cx="232742" cy="113878"/>
            </a:xfrm>
            <a:custGeom>
              <a:avLst/>
              <a:gdLst>
                <a:gd name="T0" fmla="*/ 103 w 237"/>
                <a:gd name="T1" fmla="*/ 99 h 116"/>
                <a:gd name="T2" fmla="*/ 134 w 237"/>
                <a:gd name="T3" fmla="*/ 95 h 116"/>
                <a:gd name="T4" fmla="*/ 226 w 237"/>
                <a:gd name="T5" fmla="*/ 12 h 116"/>
                <a:gd name="T6" fmla="*/ 219 w 237"/>
                <a:gd name="T7" fmla="*/ 0 h 116"/>
                <a:gd name="T8" fmla="*/ 13 w 237"/>
                <a:gd name="T9" fmla="*/ 0 h 116"/>
                <a:gd name="T10" fmla="*/ 6 w 237"/>
                <a:gd name="T11" fmla="*/ 10 h 116"/>
                <a:gd name="T12" fmla="*/ 103 w 237"/>
                <a:gd name="T13" fmla="*/ 99 h 116"/>
              </a:gdLst>
              <a:ahLst/>
              <a:cxnLst>
                <a:cxn ang="0">
                  <a:pos x="T0" y="T1"/>
                </a:cxn>
                <a:cxn ang="0">
                  <a:pos x="T2" y="T3"/>
                </a:cxn>
                <a:cxn ang="0">
                  <a:pos x="T4" y="T5"/>
                </a:cxn>
                <a:cxn ang="0">
                  <a:pos x="T6" y="T7"/>
                </a:cxn>
                <a:cxn ang="0">
                  <a:pos x="T8" y="T9"/>
                </a:cxn>
                <a:cxn ang="0">
                  <a:pos x="T10" y="T11"/>
                </a:cxn>
                <a:cxn ang="0">
                  <a:pos x="T12" y="T13"/>
                </a:cxn>
              </a:cxnLst>
              <a:rect l="0" t="0" r="r" b="b"/>
              <a:pathLst>
                <a:path w="237" h="116">
                  <a:moveTo>
                    <a:pt x="103" y="99"/>
                  </a:moveTo>
                  <a:cubicBezTo>
                    <a:pt x="103" y="99"/>
                    <a:pt x="115" y="116"/>
                    <a:pt x="134" y="95"/>
                  </a:cubicBezTo>
                  <a:cubicBezTo>
                    <a:pt x="226" y="12"/>
                    <a:pt x="226" y="12"/>
                    <a:pt x="226" y="12"/>
                  </a:cubicBezTo>
                  <a:cubicBezTo>
                    <a:pt x="226" y="12"/>
                    <a:pt x="237" y="1"/>
                    <a:pt x="219" y="0"/>
                  </a:cubicBezTo>
                  <a:cubicBezTo>
                    <a:pt x="13" y="0"/>
                    <a:pt x="13" y="0"/>
                    <a:pt x="13" y="0"/>
                  </a:cubicBezTo>
                  <a:cubicBezTo>
                    <a:pt x="13" y="0"/>
                    <a:pt x="0" y="1"/>
                    <a:pt x="6" y="10"/>
                  </a:cubicBezTo>
                  <a:lnTo>
                    <a:pt x="103"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3" name="Freeform 13"/>
            <p:cNvSpPr/>
            <p:nvPr/>
          </p:nvSpPr>
          <p:spPr bwMode="auto">
            <a:xfrm>
              <a:off x="5515126" y="2893699"/>
              <a:ext cx="81460" cy="149205"/>
            </a:xfrm>
            <a:custGeom>
              <a:avLst/>
              <a:gdLst>
                <a:gd name="T0" fmla="*/ 82 w 83"/>
                <a:gd name="T1" fmla="*/ 132 h 152"/>
                <a:gd name="T2" fmla="*/ 82 w 83"/>
                <a:gd name="T3" fmla="*/ 17 h 152"/>
                <a:gd name="T4" fmla="*/ 70 w 83"/>
                <a:gd name="T5" fmla="*/ 12 h 152"/>
                <a:gd name="T6" fmla="*/ 6 w 83"/>
                <a:gd name="T7" fmla="*/ 74 h 152"/>
                <a:gd name="T8" fmla="*/ 10 w 83"/>
                <a:gd name="T9" fmla="*/ 84 h 152"/>
                <a:gd name="T10" fmla="*/ 67 w 83"/>
                <a:gd name="T11" fmla="*/ 137 h 152"/>
                <a:gd name="T12" fmla="*/ 82 w 83"/>
                <a:gd name="T13" fmla="*/ 132 h 152"/>
              </a:gdLst>
              <a:ahLst/>
              <a:cxnLst>
                <a:cxn ang="0">
                  <a:pos x="T0" y="T1"/>
                </a:cxn>
                <a:cxn ang="0">
                  <a:pos x="T2" y="T3"/>
                </a:cxn>
                <a:cxn ang="0">
                  <a:pos x="T4" y="T5"/>
                </a:cxn>
                <a:cxn ang="0">
                  <a:pos x="T6" y="T7"/>
                </a:cxn>
                <a:cxn ang="0">
                  <a:pos x="T8" y="T9"/>
                </a:cxn>
                <a:cxn ang="0">
                  <a:pos x="T10" y="T11"/>
                </a:cxn>
                <a:cxn ang="0">
                  <a:pos x="T12" y="T13"/>
                </a:cxn>
              </a:cxnLst>
              <a:rect l="0" t="0" r="r" b="b"/>
              <a:pathLst>
                <a:path w="83" h="152">
                  <a:moveTo>
                    <a:pt x="82" y="132"/>
                  </a:moveTo>
                  <a:cubicBezTo>
                    <a:pt x="82" y="17"/>
                    <a:pt x="82" y="17"/>
                    <a:pt x="82" y="17"/>
                  </a:cubicBezTo>
                  <a:cubicBezTo>
                    <a:pt x="80" y="0"/>
                    <a:pt x="70" y="12"/>
                    <a:pt x="70" y="12"/>
                  </a:cubicBezTo>
                  <a:cubicBezTo>
                    <a:pt x="6" y="74"/>
                    <a:pt x="6" y="74"/>
                    <a:pt x="6" y="74"/>
                  </a:cubicBezTo>
                  <a:cubicBezTo>
                    <a:pt x="0" y="80"/>
                    <a:pt x="10" y="84"/>
                    <a:pt x="10" y="84"/>
                  </a:cubicBezTo>
                  <a:cubicBezTo>
                    <a:pt x="67" y="137"/>
                    <a:pt x="67" y="137"/>
                    <a:pt x="67" y="137"/>
                  </a:cubicBezTo>
                  <a:cubicBezTo>
                    <a:pt x="83" y="152"/>
                    <a:pt x="82" y="132"/>
                    <a:pt x="82" y="13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4" name="Freeform 14"/>
            <p:cNvSpPr/>
            <p:nvPr/>
          </p:nvSpPr>
          <p:spPr bwMode="auto">
            <a:xfrm>
              <a:off x="5362597" y="2980977"/>
              <a:ext cx="229832" cy="76473"/>
            </a:xfrm>
            <a:custGeom>
              <a:avLst/>
              <a:gdLst>
                <a:gd name="T0" fmla="*/ 224 w 234"/>
                <a:gd name="T1" fmla="*/ 66 h 78"/>
                <a:gd name="T2" fmla="*/ 144 w 234"/>
                <a:gd name="T3" fmla="*/ 0 h 78"/>
                <a:gd name="T4" fmla="*/ 117 w 234"/>
                <a:gd name="T5" fmla="*/ 13 h 78"/>
                <a:gd name="T6" fmla="*/ 90 w 234"/>
                <a:gd name="T7" fmla="*/ 0 h 78"/>
                <a:gd name="T8" fmla="*/ 10 w 234"/>
                <a:gd name="T9" fmla="*/ 66 h 78"/>
                <a:gd name="T10" fmla="*/ 13 w 234"/>
                <a:gd name="T11" fmla="*/ 78 h 78"/>
                <a:gd name="T12" fmla="*/ 117 w 234"/>
                <a:gd name="T13" fmla="*/ 78 h 78"/>
                <a:gd name="T14" fmla="*/ 118 w 234"/>
                <a:gd name="T15" fmla="*/ 78 h 78"/>
                <a:gd name="T16" fmla="*/ 221 w 234"/>
                <a:gd name="T17" fmla="*/ 78 h 78"/>
                <a:gd name="T18" fmla="*/ 224 w 234"/>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78">
                  <a:moveTo>
                    <a:pt x="224" y="66"/>
                  </a:moveTo>
                  <a:cubicBezTo>
                    <a:pt x="144" y="0"/>
                    <a:pt x="144" y="0"/>
                    <a:pt x="144" y="0"/>
                  </a:cubicBezTo>
                  <a:cubicBezTo>
                    <a:pt x="144" y="0"/>
                    <a:pt x="132" y="12"/>
                    <a:pt x="117" y="13"/>
                  </a:cubicBezTo>
                  <a:cubicBezTo>
                    <a:pt x="102" y="12"/>
                    <a:pt x="90" y="0"/>
                    <a:pt x="90" y="0"/>
                  </a:cubicBezTo>
                  <a:cubicBezTo>
                    <a:pt x="10" y="66"/>
                    <a:pt x="10" y="66"/>
                    <a:pt x="10" y="66"/>
                  </a:cubicBezTo>
                  <a:cubicBezTo>
                    <a:pt x="0" y="73"/>
                    <a:pt x="13" y="78"/>
                    <a:pt x="13" y="78"/>
                  </a:cubicBezTo>
                  <a:cubicBezTo>
                    <a:pt x="117" y="78"/>
                    <a:pt x="117" y="78"/>
                    <a:pt x="117" y="78"/>
                  </a:cubicBezTo>
                  <a:cubicBezTo>
                    <a:pt x="118" y="78"/>
                    <a:pt x="118" y="78"/>
                    <a:pt x="118" y="78"/>
                  </a:cubicBezTo>
                  <a:cubicBezTo>
                    <a:pt x="221" y="78"/>
                    <a:pt x="221" y="78"/>
                    <a:pt x="221" y="78"/>
                  </a:cubicBezTo>
                  <a:cubicBezTo>
                    <a:pt x="221" y="78"/>
                    <a:pt x="234" y="73"/>
                    <a:pt x="224" y="6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5" name="Freeform 15"/>
            <p:cNvSpPr/>
            <p:nvPr/>
          </p:nvSpPr>
          <p:spPr bwMode="auto">
            <a:xfrm>
              <a:off x="5356779" y="2896608"/>
              <a:ext cx="88525" cy="143386"/>
            </a:xfrm>
            <a:custGeom>
              <a:avLst/>
              <a:gdLst>
                <a:gd name="T0" fmla="*/ 1 w 90"/>
                <a:gd name="T1" fmla="*/ 127 h 146"/>
                <a:gd name="T2" fmla="*/ 1 w 90"/>
                <a:gd name="T3" fmla="*/ 17 h 146"/>
                <a:gd name="T4" fmla="*/ 14 w 90"/>
                <a:gd name="T5" fmla="*/ 11 h 146"/>
                <a:gd name="T6" fmla="*/ 84 w 90"/>
                <a:gd name="T7" fmla="*/ 71 h 146"/>
                <a:gd name="T8" fmla="*/ 79 w 90"/>
                <a:gd name="T9" fmla="*/ 81 h 146"/>
                <a:gd name="T10" fmla="*/ 17 w 90"/>
                <a:gd name="T11" fmla="*/ 131 h 146"/>
                <a:gd name="T12" fmla="*/ 1 w 90"/>
                <a:gd name="T13" fmla="*/ 127 h 146"/>
              </a:gdLst>
              <a:ahLst/>
              <a:cxnLst>
                <a:cxn ang="0">
                  <a:pos x="T0" y="T1"/>
                </a:cxn>
                <a:cxn ang="0">
                  <a:pos x="T2" y="T3"/>
                </a:cxn>
                <a:cxn ang="0">
                  <a:pos x="T4" y="T5"/>
                </a:cxn>
                <a:cxn ang="0">
                  <a:pos x="T6" y="T7"/>
                </a:cxn>
                <a:cxn ang="0">
                  <a:pos x="T8" y="T9"/>
                </a:cxn>
                <a:cxn ang="0">
                  <a:pos x="T10" y="T11"/>
                </a:cxn>
                <a:cxn ang="0">
                  <a:pos x="T12" y="T13"/>
                </a:cxn>
              </a:cxnLst>
              <a:rect l="0" t="0" r="r" b="b"/>
              <a:pathLst>
                <a:path w="90" h="146">
                  <a:moveTo>
                    <a:pt x="1" y="127"/>
                  </a:moveTo>
                  <a:cubicBezTo>
                    <a:pt x="1" y="17"/>
                    <a:pt x="1" y="17"/>
                    <a:pt x="1" y="17"/>
                  </a:cubicBezTo>
                  <a:cubicBezTo>
                    <a:pt x="4" y="0"/>
                    <a:pt x="14" y="11"/>
                    <a:pt x="14" y="11"/>
                  </a:cubicBezTo>
                  <a:cubicBezTo>
                    <a:pt x="84" y="71"/>
                    <a:pt x="84" y="71"/>
                    <a:pt x="84" y="71"/>
                  </a:cubicBezTo>
                  <a:cubicBezTo>
                    <a:pt x="90" y="76"/>
                    <a:pt x="79" y="81"/>
                    <a:pt x="79" y="81"/>
                  </a:cubicBezTo>
                  <a:cubicBezTo>
                    <a:pt x="17" y="131"/>
                    <a:pt x="17" y="131"/>
                    <a:pt x="17" y="131"/>
                  </a:cubicBezTo>
                  <a:cubicBezTo>
                    <a:pt x="0" y="146"/>
                    <a:pt x="1" y="127"/>
                    <a:pt x="1"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grpSp>
      <p:grpSp>
        <p:nvGrpSpPr>
          <p:cNvPr id="36" name="组合 35"/>
          <p:cNvGrpSpPr/>
          <p:nvPr/>
        </p:nvGrpSpPr>
        <p:grpSpPr>
          <a:xfrm>
            <a:off x="3364585" y="3350304"/>
            <a:ext cx="388482" cy="388482"/>
            <a:chOff x="5227635" y="3563865"/>
            <a:chExt cx="517976" cy="517976"/>
          </a:xfrm>
        </p:grpSpPr>
        <p:sp>
          <p:nvSpPr>
            <p:cNvPr id="37" name="椭圆 36"/>
            <p:cNvSpPr/>
            <p:nvPr/>
          </p:nvSpPr>
          <p:spPr>
            <a:xfrm>
              <a:off x="5227635" y="3563865"/>
              <a:ext cx="517976" cy="517976"/>
            </a:xfrm>
            <a:prstGeom prst="ellipse">
              <a:avLst/>
            </a:prstGeom>
            <a:solidFill>
              <a:srgbClr val="404040"/>
            </a:solidFill>
            <a:ln>
              <a:noFill/>
            </a:ln>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8" name="Freeform 20"/>
            <p:cNvSpPr/>
            <p:nvPr/>
          </p:nvSpPr>
          <p:spPr bwMode="auto">
            <a:xfrm>
              <a:off x="5486631" y="3705211"/>
              <a:ext cx="133623" cy="133623"/>
            </a:xfrm>
            <a:custGeom>
              <a:avLst/>
              <a:gdLst>
                <a:gd name="T0" fmla="*/ 31 w 111"/>
                <a:gd name="T1" fmla="*/ 108 h 111"/>
                <a:gd name="T2" fmla="*/ 42 w 111"/>
                <a:gd name="T3" fmla="*/ 96 h 111"/>
                <a:gd name="T4" fmla="*/ 54 w 111"/>
                <a:gd name="T5" fmla="*/ 85 h 111"/>
                <a:gd name="T6" fmla="*/ 58 w 111"/>
                <a:gd name="T7" fmla="*/ 83 h 111"/>
                <a:gd name="T8" fmla="*/ 71 w 111"/>
                <a:gd name="T9" fmla="*/ 70 h 111"/>
                <a:gd name="T10" fmla="*/ 82 w 111"/>
                <a:gd name="T11" fmla="*/ 58 h 111"/>
                <a:gd name="T12" fmla="*/ 53 w 111"/>
                <a:gd name="T13" fmla="*/ 29 h 111"/>
                <a:gd name="T14" fmla="*/ 41 w 111"/>
                <a:gd name="T15" fmla="*/ 40 h 111"/>
                <a:gd name="T16" fmla="*/ 28 w 111"/>
                <a:gd name="T17" fmla="*/ 52 h 111"/>
                <a:gd name="T18" fmla="*/ 26 w 111"/>
                <a:gd name="T19" fmla="*/ 57 h 111"/>
                <a:gd name="T20" fmla="*/ 14 w 111"/>
                <a:gd name="T21" fmla="*/ 69 h 111"/>
                <a:gd name="T22" fmla="*/ 2 w 111"/>
                <a:gd name="T23" fmla="*/ 80 h 111"/>
                <a:gd name="T24" fmla="*/ 0 w 111"/>
                <a:gd name="T25" fmla="*/ 62 h 111"/>
                <a:gd name="T26" fmla="*/ 22 w 111"/>
                <a:gd name="T27" fmla="*/ 24 h 111"/>
                <a:gd name="T28" fmla="*/ 67 w 111"/>
                <a:gd name="T29" fmla="*/ 2 h 111"/>
                <a:gd name="T30" fmla="*/ 109 w 111"/>
                <a:gd name="T31" fmla="*/ 50 h 111"/>
                <a:gd name="T32" fmla="*/ 87 w 111"/>
                <a:gd name="T33" fmla="*/ 88 h 111"/>
                <a:gd name="T34" fmla="*/ 49 w 111"/>
                <a:gd name="T35" fmla="*/ 110 h 111"/>
                <a:gd name="T36" fmla="*/ 31 w 111"/>
                <a:gd name="T3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11">
                  <a:moveTo>
                    <a:pt x="31" y="108"/>
                  </a:moveTo>
                  <a:cubicBezTo>
                    <a:pt x="34" y="104"/>
                    <a:pt x="38" y="100"/>
                    <a:pt x="42" y="96"/>
                  </a:cubicBezTo>
                  <a:cubicBezTo>
                    <a:pt x="46" y="93"/>
                    <a:pt x="49" y="88"/>
                    <a:pt x="54" y="85"/>
                  </a:cubicBezTo>
                  <a:cubicBezTo>
                    <a:pt x="55" y="84"/>
                    <a:pt x="57" y="84"/>
                    <a:pt x="58" y="83"/>
                  </a:cubicBezTo>
                  <a:cubicBezTo>
                    <a:pt x="62" y="80"/>
                    <a:pt x="66" y="75"/>
                    <a:pt x="71" y="70"/>
                  </a:cubicBezTo>
                  <a:cubicBezTo>
                    <a:pt x="75" y="66"/>
                    <a:pt x="80" y="62"/>
                    <a:pt x="82" y="58"/>
                  </a:cubicBezTo>
                  <a:cubicBezTo>
                    <a:pt x="93" y="39"/>
                    <a:pt x="73" y="18"/>
                    <a:pt x="53" y="29"/>
                  </a:cubicBezTo>
                  <a:cubicBezTo>
                    <a:pt x="49" y="31"/>
                    <a:pt x="45" y="36"/>
                    <a:pt x="41" y="40"/>
                  </a:cubicBezTo>
                  <a:cubicBezTo>
                    <a:pt x="37" y="44"/>
                    <a:pt x="31" y="49"/>
                    <a:pt x="28" y="52"/>
                  </a:cubicBezTo>
                  <a:cubicBezTo>
                    <a:pt x="27" y="54"/>
                    <a:pt x="27" y="56"/>
                    <a:pt x="26" y="57"/>
                  </a:cubicBezTo>
                  <a:cubicBezTo>
                    <a:pt x="23" y="62"/>
                    <a:pt x="18" y="65"/>
                    <a:pt x="14" y="69"/>
                  </a:cubicBezTo>
                  <a:cubicBezTo>
                    <a:pt x="10" y="73"/>
                    <a:pt x="7" y="77"/>
                    <a:pt x="2" y="80"/>
                  </a:cubicBezTo>
                  <a:cubicBezTo>
                    <a:pt x="1" y="74"/>
                    <a:pt x="0" y="70"/>
                    <a:pt x="0" y="62"/>
                  </a:cubicBezTo>
                  <a:cubicBezTo>
                    <a:pt x="2" y="45"/>
                    <a:pt x="12" y="35"/>
                    <a:pt x="22" y="24"/>
                  </a:cubicBezTo>
                  <a:cubicBezTo>
                    <a:pt x="34" y="12"/>
                    <a:pt x="45" y="0"/>
                    <a:pt x="67" y="2"/>
                  </a:cubicBezTo>
                  <a:cubicBezTo>
                    <a:pt x="90" y="3"/>
                    <a:pt x="111" y="22"/>
                    <a:pt x="109" y="50"/>
                  </a:cubicBezTo>
                  <a:cubicBezTo>
                    <a:pt x="108" y="68"/>
                    <a:pt x="98" y="77"/>
                    <a:pt x="87" y="88"/>
                  </a:cubicBezTo>
                  <a:cubicBezTo>
                    <a:pt x="76" y="98"/>
                    <a:pt x="67" y="109"/>
                    <a:pt x="49" y="110"/>
                  </a:cubicBezTo>
                  <a:cubicBezTo>
                    <a:pt x="42" y="111"/>
                    <a:pt x="37" y="110"/>
                    <a:pt x="31" y="1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9" name="Freeform 21"/>
            <p:cNvSpPr/>
            <p:nvPr/>
          </p:nvSpPr>
          <p:spPr bwMode="auto">
            <a:xfrm>
              <a:off x="5439710" y="3776102"/>
              <a:ext cx="109653" cy="109653"/>
            </a:xfrm>
            <a:custGeom>
              <a:avLst/>
              <a:gdLst>
                <a:gd name="T0" fmla="*/ 75 w 91"/>
                <a:gd name="T1" fmla="*/ 2 h 91"/>
                <a:gd name="T2" fmla="*/ 90 w 91"/>
                <a:gd name="T3" fmla="*/ 15 h 91"/>
                <a:gd name="T4" fmla="*/ 72 w 91"/>
                <a:gd name="T5" fmla="*/ 36 h 91"/>
                <a:gd name="T6" fmla="*/ 34 w 91"/>
                <a:gd name="T7" fmla="*/ 74 h 91"/>
                <a:gd name="T8" fmla="*/ 12 w 91"/>
                <a:gd name="T9" fmla="*/ 91 h 91"/>
                <a:gd name="T10" fmla="*/ 0 w 91"/>
                <a:gd name="T11" fmla="*/ 79 h 91"/>
                <a:gd name="T12" fmla="*/ 7 w 91"/>
                <a:gd name="T13" fmla="*/ 67 h 91"/>
                <a:gd name="T14" fmla="*/ 64 w 91"/>
                <a:gd name="T15" fmla="*/ 10 h 91"/>
                <a:gd name="T16" fmla="*/ 75 w 91"/>
                <a:gd name="T17"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75" y="2"/>
                  </a:moveTo>
                  <a:cubicBezTo>
                    <a:pt x="84" y="0"/>
                    <a:pt x="91" y="6"/>
                    <a:pt x="90" y="15"/>
                  </a:cubicBezTo>
                  <a:cubicBezTo>
                    <a:pt x="89" y="22"/>
                    <a:pt x="77" y="31"/>
                    <a:pt x="72" y="36"/>
                  </a:cubicBezTo>
                  <a:cubicBezTo>
                    <a:pt x="58" y="49"/>
                    <a:pt x="47" y="60"/>
                    <a:pt x="34" y="74"/>
                  </a:cubicBezTo>
                  <a:cubicBezTo>
                    <a:pt x="28" y="79"/>
                    <a:pt x="21" y="90"/>
                    <a:pt x="12" y="91"/>
                  </a:cubicBezTo>
                  <a:cubicBezTo>
                    <a:pt x="6" y="91"/>
                    <a:pt x="0" y="86"/>
                    <a:pt x="0" y="79"/>
                  </a:cubicBezTo>
                  <a:cubicBezTo>
                    <a:pt x="0" y="74"/>
                    <a:pt x="3" y="70"/>
                    <a:pt x="7" y="67"/>
                  </a:cubicBezTo>
                  <a:cubicBezTo>
                    <a:pt x="26" y="47"/>
                    <a:pt x="45" y="29"/>
                    <a:pt x="64" y="10"/>
                  </a:cubicBezTo>
                  <a:cubicBezTo>
                    <a:pt x="67" y="7"/>
                    <a:pt x="70" y="2"/>
                    <a:pt x="75"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40" name="Freeform 22"/>
            <p:cNvSpPr/>
            <p:nvPr/>
          </p:nvSpPr>
          <p:spPr bwMode="auto">
            <a:xfrm>
              <a:off x="5367288" y="3824554"/>
              <a:ext cx="133623" cy="133623"/>
            </a:xfrm>
            <a:custGeom>
              <a:avLst/>
              <a:gdLst>
                <a:gd name="T0" fmla="*/ 80 w 111"/>
                <a:gd name="T1" fmla="*/ 2 h 111"/>
                <a:gd name="T2" fmla="*/ 78 w 111"/>
                <a:gd name="T3" fmla="*/ 5 h 111"/>
                <a:gd name="T4" fmla="*/ 57 w 111"/>
                <a:gd name="T5" fmla="*/ 26 h 111"/>
                <a:gd name="T6" fmla="*/ 40 w 111"/>
                <a:gd name="T7" fmla="*/ 41 h 111"/>
                <a:gd name="T8" fmla="*/ 26 w 111"/>
                <a:gd name="T9" fmla="*/ 64 h 111"/>
                <a:gd name="T10" fmla="*/ 56 w 111"/>
                <a:gd name="T11" fmla="*/ 83 h 111"/>
                <a:gd name="T12" fmla="*/ 70 w 111"/>
                <a:gd name="T13" fmla="*/ 71 h 111"/>
                <a:gd name="T14" fmla="*/ 82 w 111"/>
                <a:gd name="T15" fmla="*/ 59 h 111"/>
                <a:gd name="T16" fmla="*/ 85 w 111"/>
                <a:gd name="T17" fmla="*/ 53 h 111"/>
                <a:gd name="T18" fmla="*/ 97 w 111"/>
                <a:gd name="T19" fmla="*/ 42 h 111"/>
                <a:gd name="T20" fmla="*/ 108 w 111"/>
                <a:gd name="T21" fmla="*/ 31 h 111"/>
                <a:gd name="T22" fmla="*/ 111 w 111"/>
                <a:gd name="T23" fmla="*/ 45 h 111"/>
                <a:gd name="T24" fmla="*/ 89 w 111"/>
                <a:gd name="T25" fmla="*/ 85 h 111"/>
                <a:gd name="T26" fmla="*/ 42 w 111"/>
                <a:gd name="T27" fmla="*/ 109 h 111"/>
                <a:gd name="T28" fmla="*/ 2 w 111"/>
                <a:gd name="T29" fmla="*/ 68 h 111"/>
                <a:gd name="T30" fmla="*/ 25 w 111"/>
                <a:gd name="T31" fmla="*/ 22 h 111"/>
                <a:gd name="T32" fmla="*/ 64 w 111"/>
                <a:gd name="T33" fmla="*/ 0 h 111"/>
                <a:gd name="T34" fmla="*/ 80 w 111"/>
                <a:gd name="T35"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11">
                  <a:moveTo>
                    <a:pt x="80" y="2"/>
                  </a:moveTo>
                  <a:cubicBezTo>
                    <a:pt x="80" y="4"/>
                    <a:pt x="78" y="4"/>
                    <a:pt x="78" y="5"/>
                  </a:cubicBezTo>
                  <a:cubicBezTo>
                    <a:pt x="71" y="12"/>
                    <a:pt x="64" y="19"/>
                    <a:pt x="57" y="26"/>
                  </a:cubicBezTo>
                  <a:cubicBezTo>
                    <a:pt x="51" y="29"/>
                    <a:pt x="46" y="35"/>
                    <a:pt x="40" y="41"/>
                  </a:cubicBezTo>
                  <a:cubicBezTo>
                    <a:pt x="34" y="47"/>
                    <a:pt x="26" y="52"/>
                    <a:pt x="26" y="64"/>
                  </a:cubicBezTo>
                  <a:cubicBezTo>
                    <a:pt x="26" y="79"/>
                    <a:pt x="41" y="90"/>
                    <a:pt x="56" y="83"/>
                  </a:cubicBezTo>
                  <a:cubicBezTo>
                    <a:pt x="61" y="81"/>
                    <a:pt x="65" y="76"/>
                    <a:pt x="70" y="71"/>
                  </a:cubicBezTo>
                  <a:cubicBezTo>
                    <a:pt x="74" y="67"/>
                    <a:pt x="79" y="63"/>
                    <a:pt x="82" y="59"/>
                  </a:cubicBezTo>
                  <a:cubicBezTo>
                    <a:pt x="83" y="57"/>
                    <a:pt x="84" y="55"/>
                    <a:pt x="85" y="53"/>
                  </a:cubicBezTo>
                  <a:cubicBezTo>
                    <a:pt x="88" y="49"/>
                    <a:pt x="93" y="45"/>
                    <a:pt x="97" y="42"/>
                  </a:cubicBezTo>
                  <a:cubicBezTo>
                    <a:pt x="101" y="38"/>
                    <a:pt x="104" y="34"/>
                    <a:pt x="108" y="31"/>
                  </a:cubicBezTo>
                  <a:cubicBezTo>
                    <a:pt x="110" y="36"/>
                    <a:pt x="111" y="40"/>
                    <a:pt x="111" y="45"/>
                  </a:cubicBezTo>
                  <a:cubicBezTo>
                    <a:pt x="111" y="65"/>
                    <a:pt x="100" y="74"/>
                    <a:pt x="89" y="85"/>
                  </a:cubicBezTo>
                  <a:cubicBezTo>
                    <a:pt x="77" y="97"/>
                    <a:pt x="67" y="111"/>
                    <a:pt x="42" y="109"/>
                  </a:cubicBezTo>
                  <a:cubicBezTo>
                    <a:pt x="21" y="107"/>
                    <a:pt x="4" y="90"/>
                    <a:pt x="2" y="68"/>
                  </a:cubicBezTo>
                  <a:cubicBezTo>
                    <a:pt x="0" y="44"/>
                    <a:pt x="13" y="34"/>
                    <a:pt x="25" y="22"/>
                  </a:cubicBezTo>
                  <a:cubicBezTo>
                    <a:pt x="36" y="11"/>
                    <a:pt x="45" y="1"/>
                    <a:pt x="64" y="0"/>
                  </a:cubicBezTo>
                  <a:cubicBezTo>
                    <a:pt x="70" y="0"/>
                    <a:pt x="75" y="1"/>
                    <a:pt x="8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grpSp>
      <p:sp>
        <p:nvSpPr>
          <p:cNvPr id="5" name="文本框 4"/>
          <p:cNvSpPr txBox="1"/>
          <p:nvPr/>
        </p:nvSpPr>
        <p:spPr>
          <a:xfrm>
            <a:off x="4164330" y="1125855"/>
            <a:ext cx="3403600" cy="798830"/>
          </a:xfrm>
          <a:prstGeom prst="rect">
            <a:avLst/>
          </a:prstGeom>
          <a:noFill/>
        </p:spPr>
        <p:txBody>
          <a:bodyPr wrap="square" rtlCol="0">
            <a:spAutoFit/>
          </a:bodyPr>
          <a:p>
            <a:pPr algn="l"/>
            <a:r>
              <a:rPr lang="zh-CN" altLang="en-US"/>
              <a:t> </a:t>
            </a:r>
            <a:endParaRPr lang="zh-CN" altLang="en-US"/>
          </a:p>
          <a:p>
            <a:pPr algn="l"/>
            <a:r>
              <a:rPr lang="zh-CN" altLang="en-US"/>
              <a:t>2．</a:t>
            </a:r>
            <a:r>
              <a:rPr lang="zh-CN" altLang="en-US" sz="1800"/>
              <a:t>Multi line communication</a:t>
            </a:r>
            <a:r>
              <a:rPr lang="zh-CN" altLang="en-US"/>
              <a:t>多线式交往 </a:t>
            </a:r>
            <a:endParaRPr lang="zh-CN" altLang="en-US"/>
          </a:p>
        </p:txBody>
      </p:sp>
      <p:sp>
        <p:nvSpPr>
          <p:cNvPr id="6" name="文本框 5"/>
          <p:cNvSpPr txBox="1"/>
          <p:nvPr/>
        </p:nvSpPr>
        <p:spPr>
          <a:xfrm>
            <a:off x="4135120" y="338455"/>
            <a:ext cx="4094480" cy="583565"/>
          </a:xfrm>
          <a:prstGeom prst="rect">
            <a:avLst/>
          </a:prstGeom>
          <a:noFill/>
        </p:spPr>
        <p:txBody>
          <a:bodyPr wrap="square" rtlCol="0">
            <a:spAutoFit/>
          </a:bodyPr>
          <a:p>
            <a:pPr algn="l"/>
            <a:r>
              <a:rPr lang="zh-CN" altLang="en-US"/>
              <a:t>1．</a:t>
            </a:r>
            <a:r>
              <a:rPr lang="zh-CN" altLang="en-US" sz="1800"/>
              <a:t>Single line communication</a:t>
            </a:r>
            <a:r>
              <a:rPr lang="zh-CN" altLang="en-US"/>
              <a:t>单线式交往 </a:t>
            </a:r>
            <a:endParaRPr lang="zh-CN" altLang="en-US"/>
          </a:p>
          <a:p>
            <a:pPr algn="l"/>
            <a:r>
              <a:rPr lang="zh-CN" altLang="en-US"/>
              <a:t> </a:t>
            </a:r>
            <a:endParaRPr lang="zh-CN" altLang="en-US"/>
          </a:p>
        </p:txBody>
      </p:sp>
      <p:sp>
        <p:nvSpPr>
          <p:cNvPr id="7" name="椭圆 6"/>
          <p:cNvSpPr/>
          <p:nvPr/>
        </p:nvSpPr>
        <p:spPr>
          <a:xfrm>
            <a:off x="153035" y="2456815"/>
            <a:ext cx="2251075" cy="20402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lang="zh-CN" altLang="en-US" sz="1865" dirty="0">
                <a:ea typeface="微软雅黑" panose="020B0503020204020204" pitchFamily="34" charset="-122"/>
              </a:rPr>
              <a:t> </a:t>
            </a:r>
            <a:endParaRPr lang="zh-CN" altLang="en-US" sz="1865" dirty="0">
              <a:ea typeface="微软雅黑" panose="020B0503020204020204" pitchFamily="34" charset="-122"/>
            </a:endParaRPr>
          </a:p>
        </p:txBody>
      </p:sp>
      <p:sp>
        <p:nvSpPr>
          <p:cNvPr id="9" name="TextBox 38"/>
          <p:cNvSpPr txBox="1"/>
          <p:nvPr/>
        </p:nvSpPr>
        <p:spPr>
          <a:xfrm>
            <a:off x="159385" y="3088640"/>
            <a:ext cx="2131695" cy="1014730"/>
          </a:xfrm>
          <a:prstGeom prst="rect">
            <a:avLst/>
          </a:prstGeom>
          <a:noFill/>
          <a:ln>
            <a:noFill/>
          </a:ln>
        </p:spPr>
        <p:txBody>
          <a:bodyPr wrap="square" rtlCol="0">
            <a:spAutoFit/>
          </a:bodyPr>
          <a:lstStyle>
            <a:defPPr>
              <a:defRPr lang="en-US"/>
            </a:defPPr>
            <a:lvl1pPr>
              <a:defRPr>
                <a:solidFill>
                  <a:schemeClr val="tx1">
                    <a:lumMod val="75000"/>
                    <a:lumOff val="25000"/>
                  </a:schemeClr>
                </a:solidFill>
                <a:latin typeface="方正大黑简体" pitchFamily="2" charset="-122"/>
                <a:ea typeface="方正大黑简体" pitchFamily="2" charset="-122"/>
              </a:defRPr>
            </a:lvl1pPr>
          </a:lstStyle>
          <a:p>
            <a:pPr algn="ctr"/>
            <a:r>
              <a:rPr lang="zh-CN" altLang="en-US" sz="1800">
                <a:sym typeface="+mn-ea"/>
              </a:rPr>
              <a:t>(六)Communication </a:t>
            </a:r>
            <a:endParaRPr lang="zh-CN" altLang="en-US" sz="1800">
              <a:sym typeface="+mn-ea"/>
            </a:endParaRPr>
          </a:p>
          <a:p>
            <a:pPr algn="ctr"/>
            <a:r>
              <a:rPr lang="zh-CN" altLang="en-US" sz="1800">
                <a:sym typeface="+mn-ea"/>
              </a:rPr>
              <a:t>content</a:t>
            </a:r>
            <a:endParaRPr lang="zh-CN" altLang="en-US" sz="1800">
              <a:sym typeface="+mn-ea"/>
            </a:endParaRPr>
          </a:p>
          <a:p>
            <a:pPr algn="ctr"/>
            <a:r>
              <a:rPr lang="zh-CN" altLang="en-US" sz="1800">
                <a:sym typeface="+mn-ea"/>
              </a:rPr>
              <a:t>交往内容</a:t>
            </a:r>
            <a:r>
              <a:rPr lang="zh-CN" altLang="en-US" sz="2400">
                <a:sym typeface="+mn-ea"/>
              </a:rPr>
              <a:t> </a:t>
            </a:r>
            <a:endParaRPr lang="zh-CN" altLang="en-US" sz="2400">
              <a:sym typeface="+mn-ea"/>
            </a:endParaRPr>
          </a:p>
        </p:txBody>
      </p:sp>
      <p:sp>
        <p:nvSpPr>
          <p:cNvPr id="10" name="文本框 9"/>
          <p:cNvSpPr txBox="1"/>
          <p:nvPr/>
        </p:nvSpPr>
        <p:spPr>
          <a:xfrm>
            <a:off x="3833495" y="2365375"/>
            <a:ext cx="4983480" cy="1906905"/>
          </a:xfrm>
          <a:prstGeom prst="rect">
            <a:avLst/>
          </a:prstGeom>
          <a:noFill/>
        </p:spPr>
        <p:txBody>
          <a:bodyPr wrap="square" rtlCol="0">
            <a:spAutoFit/>
          </a:bodyPr>
          <a:p>
            <a:pPr algn="l"/>
            <a:r>
              <a:rPr lang="zh-CN" altLang="en-US" sz="1800"/>
              <a:t>The so-called information exchange means that people pass   information to</a:t>
            </a:r>
            <a:r>
              <a:rPr lang="en-US" altLang="zh-CN" sz="1800"/>
              <a:t> </a:t>
            </a:r>
            <a:r>
              <a:rPr lang="zh-CN" altLang="en-US" sz="1800"/>
              <a:t>each other in the process of interpersonal communication,And accept the other party's information feedback behavior.</a:t>
            </a:r>
            <a:endParaRPr lang="zh-CN" altLang="en-US" sz="1800"/>
          </a:p>
          <a:p>
            <a:pPr algn="l"/>
            <a:r>
              <a:rPr lang="zh-CN" altLang="en-US"/>
              <a:t>所谓信息交流是指人们在人际交往过程中向对方传递信息，</a:t>
            </a:r>
            <a:endParaRPr lang="zh-CN" altLang="en-US"/>
          </a:p>
          <a:p>
            <a:pPr algn="l"/>
            <a:r>
              <a:rPr lang="zh-CN" altLang="en-US"/>
              <a:t>并接受对方的信息反馈的行为。</a:t>
            </a:r>
            <a:endParaRPr lang="zh-CN" altLang="en-US"/>
          </a:p>
        </p:txBody>
      </p:sp>
      <p:cxnSp>
        <p:nvCxnSpPr>
          <p:cNvPr id="12" name="Straight Connector 6"/>
          <p:cNvCxnSpPr/>
          <p:nvPr/>
        </p:nvCxnSpPr>
        <p:spPr>
          <a:xfrm>
            <a:off x="0" y="2334895"/>
            <a:ext cx="8839835" cy="30480"/>
          </a:xfrm>
          <a:prstGeom prst="line">
            <a:avLst/>
          </a:prstGeom>
          <a:ln w="41275" cmpd="dbl">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47" presetClass="entr" presetSubtype="0" fill="hold" nodeType="with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100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10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75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750"/>
                                            <p:tgtEl>
                                              <p:spTgt spid="15"/>
                                            </p:tgtEl>
                                          </p:cBhvr>
                                        </p:animEffect>
                                      </p:childTnLst>
                                    </p:cTn>
                                  </p:par>
                                </p:childTnLst>
                              </p:cTn>
                            </p:par>
                            <p:par>
                              <p:cTn id="27" fill="hold">
                                <p:stCondLst>
                                  <p:cond delay="1000"/>
                                </p:stCondLst>
                                <p:childTnLst>
                                  <p:par>
                                    <p:cTn id="28" presetID="1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47" presetClass="entr" presetSubtype="0" fill="hold" nodeType="with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100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10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75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750"/>
                                            <p:tgtEl>
                                              <p:spTgt spid="15"/>
                                            </p:tgtEl>
                                          </p:cBhvr>
                                        </p:animEffect>
                                      </p:childTnLst>
                                    </p:cTn>
                                  </p:par>
                                </p:childTnLst>
                              </p:cTn>
                            </p:par>
                            <p:par>
                              <p:cTn id="27" fill="hold">
                                <p:stCondLst>
                                  <p:cond delay="1000"/>
                                </p:stCondLst>
                                <p:childTnLst>
                                  <p:par>
                                    <p:cTn id="28" presetID="1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4"/>
          <p:cNvSpPr txBox="1"/>
          <p:nvPr/>
        </p:nvSpPr>
        <p:spPr>
          <a:xfrm>
            <a:off x="3210637" y="3514809"/>
            <a:ext cx="2722727" cy="398780"/>
          </a:xfrm>
          <a:prstGeom prst="rect">
            <a:avLst/>
          </a:prstGeom>
          <a:noFill/>
        </p:spPr>
        <p:txBody>
          <a:bodyPr wrap="square" rtlCol="0" anchor="ctr">
            <a:spAutoFit/>
          </a:bodyPr>
          <a:lstStyle>
            <a:defPPr>
              <a:defRPr lang="zh-CN"/>
            </a:defPPr>
            <a:lvl1pPr>
              <a:defRPr sz="3000" b="1">
                <a:solidFill>
                  <a:schemeClr val="bg1"/>
                </a:solidFill>
                <a:latin typeface="微软雅黑" panose="020B0503020204020204" pitchFamily="34" charset="-122"/>
                <a:ea typeface="微软雅黑" panose="020B0503020204020204" pitchFamily="34" charset="-122"/>
              </a:defRPr>
            </a:lvl1pPr>
          </a:lstStyle>
          <a:p>
            <a:pPr algn="ctr" fontAlgn="ctr"/>
            <a:endParaRPr lang="zh-CN" altLang="en-US" sz="2000" dirty="0">
              <a:solidFill>
                <a:schemeClr val="tx1">
                  <a:lumMod val="85000"/>
                  <a:lumOff val="15000"/>
                </a:schemeClr>
              </a:solidFill>
            </a:endParaRPr>
          </a:p>
        </p:txBody>
      </p:sp>
      <p:sp>
        <p:nvSpPr>
          <p:cNvPr id="4" name="文本框 3"/>
          <p:cNvSpPr txBox="1"/>
          <p:nvPr/>
        </p:nvSpPr>
        <p:spPr>
          <a:xfrm>
            <a:off x="306705" y="389255"/>
            <a:ext cx="5924550" cy="460375"/>
          </a:xfrm>
          <a:prstGeom prst="rect">
            <a:avLst/>
          </a:prstGeom>
          <a:noFill/>
        </p:spPr>
        <p:txBody>
          <a:bodyPr wrap="square" rtlCol="0" anchor="t">
            <a:spAutoFit/>
          </a:bodyPr>
          <a:p>
            <a:r>
              <a:rPr lang="zh-CN" altLang="en-US" sz="2400" b="1">
                <a:latin typeface="方正姚体" panose="02010601030101010101" charset="-122"/>
                <a:ea typeface="方正姚体" panose="02010601030101010101" charset="-122"/>
                <a:cs typeface="方正姚体" panose="02010601030101010101" charset="-122"/>
              </a:rPr>
              <a:t>（七）Communicative function 交际作用</a:t>
            </a:r>
            <a:endParaRPr lang="zh-CN" altLang="en-US" sz="2400" b="1">
              <a:latin typeface="方正姚体" panose="02010601030101010101" charset="-122"/>
              <a:ea typeface="方正姚体" panose="02010601030101010101" charset="-122"/>
              <a:cs typeface="方正姚体" panose="02010601030101010101" charset="-122"/>
            </a:endParaRPr>
          </a:p>
        </p:txBody>
      </p:sp>
      <p:graphicFrame>
        <p:nvGraphicFramePr>
          <p:cNvPr id="5" name="表格 4"/>
          <p:cNvGraphicFramePr/>
          <p:nvPr>
            <p:custDataLst>
              <p:tags r:id="rId1"/>
            </p:custDataLst>
          </p:nvPr>
        </p:nvGraphicFramePr>
        <p:xfrm>
          <a:off x="404495" y="944245"/>
          <a:ext cx="8359140" cy="3465195"/>
        </p:xfrm>
        <a:graphic>
          <a:graphicData uri="http://schemas.openxmlformats.org/drawingml/2006/table">
            <a:tbl>
              <a:tblPr firstRow="1" bandRow="1">
                <a:tableStyleId>{5C22544A-7EE6-4342-B048-85BDC9FD1C3A}</a:tableStyleId>
              </a:tblPr>
              <a:tblGrid>
                <a:gridCol w="8359140"/>
              </a:tblGrid>
              <a:tr h="1461770">
                <a:tc>
                  <a:txBody>
                    <a:bodyPr/>
                    <a:p>
                      <a:pPr>
                        <a:buNone/>
                      </a:pPr>
                      <a:r>
                        <a:rPr lang="zh-CN" altLang="en-US" sz="2400"/>
                        <a:t>One is to improve individual productivity and promote the creation, maintenance, dissemination and development of social productivity;</a:t>
                      </a:r>
                      <a:endParaRPr lang="zh-CN" altLang="en-US" sz="2400"/>
                    </a:p>
                    <a:p>
                      <a:pPr>
                        <a:buNone/>
                      </a:pPr>
                      <a:r>
                        <a:rPr lang="zh-CN" altLang="en-US"/>
                        <a:t>一是提高个体生产力，促进社会生产力的创造、保持、传播和发展；</a:t>
                      </a:r>
                      <a:endParaRPr lang="zh-CN" altLang="en-US"/>
                    </a:p>
                  </a:txBody>
                  <a:tcPr/>
                </a:tc>
              </a:tr>
              <a:tr h="1028700">
                <a:tc>
                  <a:txBody>
                    <a:bodyPr/>
                    <a:p>
                      <a:pPr>
                        <a:buNone/>
                      </a:pPr>
                      <a:r>
                        <a:rPr lang="zh-CN" altLang="en-US" sz="2400"/>
                        <a:t>Second, the necessary conditions for the emergence, deepening and development of cognition;</a:t>
                      </a:r>
                      <a:endParaRPr lang="zh-CN" altLang="en-US" sz="2400"/>
                    </a:p>
                    <a:p>
                      <a:pPr>
                        <a:buNone/>
                      </a:pPr>
                      <a:r>
                        <a:rPr lang="zh-CN" altLang="en-US"/>
                        <a:t>二是认识产生、深化和发展的必要条件；</a:t>
                      </a:r>
                      <a:endParaRPr lang="zh-CN" altLang="en-US"/>
                    </a:p>
                  </a:txBody>
                  <a:tcPr/>
                </a:tc>
              </a:tr>
              <a:tr h="974725">
                <a:tc>
                  <a:txBody>
                    <a:bodyPr/>
                    <a:p>
                      <a:pPr>
                        <a:buNone/>
                      </a:pPr>
                      <a:r>
                        <a:rPr lang="zh-CN" altLang="en-US" sz="2400"/>
                        <a:t>Third, it can promote the all-round development of animals</a:t>
                      </a:r>
                      <a:endParaRPr lang="zh-CN" altLang="en-US" sz="2400"/>
                    </a:p>
                    <a:p>
                      <a:pPr>
                        <a:buNone/>
                      </a:pPr>
                      <a:r>
                        <a:rPr lang="zh-CN" altLang="en-US"/>
                        <a:t>三是能够促进动物的全面发展。</a:t>
                      </a:r>
                      <a:endParaRPr lang="zh-CN" altLang="en-US"/>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9410" y="263525"/>
            <a:ext cx="5871210" cy="521970"/>
          </a:xfrm>
          <a:prstGeom prst="rect">
            <a:avLst/>
          </a:prstGeom>
          <a:noFill/>
        </p:spPr>
        <p:txBody>
          <a:bodyPr wrap="square" rtlCol="0" anchor="t">
            <a:spAutoFit/>
          </a:bodyPr>
          <a:p>
            <a:r>
              <a:rPr lang="zh-CN" altLang="en-US" sz="2800" b="1"/>
              <a:t>二、Information communication</a:t>
            </a:r>
            <a:endParaRPr lang="zh-CN" altLang="en-US" sz="2800" b="1"/>
          </a:p>
        </p:txBody>
      </p:sp>
      <p:sp>
        <p:nvSpPr>
          <p:cNvPr id="3" name="文本框 2"/>
          <p:cNvSpPr txBox="1"/>
          <p:nvPr/>
        </p:nvSpPr>
        <p:spPr>
          <a:xfrm>
            <a:off x="359410" y="785495"/>
            <a:ext cx="7709535" cy="922020"/>
          </a:xfrm>
          <a:prstGeom prst="rect">
            <a:avLst/>
          </a:prstGeom>
          <a:noFill/>
        </p:spPr>
        <p:txBody>
          <a:bodyPr wrap="square" rtlCol="0" anchor="t">
            <a:spAutoFit/>
          </a:bodyPr>
          <a:p>
            <a:r>
              <a:rPr lang="zh-CN" altLang="en-US" sz="2000"/>
              <a:t>（一）The functions of communication for school management include: information transmission, emotional communication and control.</a:t>
            </a:r>
            <a:endParaRPr lang="zh-CN" altLang="en-US" sz="2000"/>
          </a:p>
          <a:p>
            <a:r>
              <a:rPr lang="zh-CN" altLang="en-US"/>
              <a:t>沟通对于学校管理所具有的功能包括:信息传递、情感交流、控制功能。</a:t>
            </a:r>
            <a:endParaRPr lang="zh-CN" altLang="en-US"/>
          </a:p>
        </p:txBody>
      </p:sp>
      <p:sp>
        <p:nvSpPr>
          <p:cNvPr id="4" name="文本框 3"/>
          <p:cNvSpPr txBox="1"/>
          <p:nvPr/>
        </p:nvSpPr>
        <p:spPr>
          <a:xfrm>
            <a:off x="359410" y="1707515"/>
            <a:ext cx="3685540" cy="460375"/>
          </a:xfrm>
          <a:prstGeom prst="rect">
            <a:avLst/>
          </a:prstGeom>
          <a:noFill/>
        </p:spPr>
        <p:txBody>
          <a:bodyPr wrap="square" rtlCol="0" anchor="t">
            <a:spAutoFit/>
          </a:bodyPr>
          <a:p>
            <a:r>
              <a:rPr lang="zh-CN" altLang="en-US" sz="2400"/>
              <a:t>（二）Basic model</a:t>
            </a:r>
            <a:endParaRPr lang="zh-CN" altLang="en-US" sz="2400"/>
          </a:p>
        </p:txBody>
      </p:sp>
      <p:sp>
        <p:nvSpPr>
          <p:cNvPr id="6" name="圆角矩形 5"/>
          <p:cNvSpPr/>
          <p:nvPr/>
        </p:nvSpPr>
        <p:spPr>
          <a:xfrm>
            <a:off x="156845" y="2242820"/>
            <a:ext cx="4369435" cy="254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800"/>
              <a:t>The basic structure of communication includes three aspects: information, feedback and channel. According to the specific structure, communication can be divided into informal communication network and formal communication network.</a:t>
            </a:r>
            <a:endParaRPr lang="zh-CN" altLang="en-US" sz="1800"/>
          </a:p>
          <a:p>
            <a:pPr algn="l"/>
            <a:r>
              <a:rPr lang="zh-CN" altLang="en-US"/>
              <a:t>沟通的基本结构包括信息、反馈、通道三个方面，缺少任何一方都完不成沟通。沟通按具体结构划分可分为非正式沟通网络与正式沟通网络两种。</a:t>
            </a:r>
            <a:endParaRPr lang="zh-CN" altLang="en-US"/>
          </a:p>
        </p:txBody>
      </p:sp>
      <p:sp>
        <p:nvSpPr>
          <p:cNvPr id="7" name="圆角矩形 6"/>
          <p:cNvSpPr/>
          <p:nvPr/>
        </p:nvSpPr>
        <p:spPr>
          <a:xfrm>
            <a:off x="4526280" y="2337435"/>
            <a:ext cx="4079240" cy="244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800"/>
              <a:t>Communication is classified according to the direction of information flow：</a:t>
            </a:r>
            <a:endParaRPr lang="zh-CN" altLang="en-US" sz="1800"/>
          </a:p>
          <a:p>
            <a:pPr algn="l"/>
            <a:r>
              <a:rPr lang="zh-CN" altLang="en-US" sz="1800"/>
              <a:t>According to the direction of information flow, communication can be divided into upward communication, parallel communication and downward communication</a:t>
            </a:r>
            <a:endParaRPr lang="zh-CN" altLang="en-US" sz="1800"/>
          </a:p>
          <a:p>
            <a:pPr algn="ctr"/>
            <a:r>
              <a:rPr lang="zh-CN" altLang="en-US"/>
              <a:t>沟通按信息流动方向分类</a:t>
            </a:r>
            <a:endParaRPr lang="zh-CN" altLang="en-US"/>
          </a:p>
          <a:p>
            <a:pPr algn="ctr"/>
            <a:r>
              <a:rPr lang="zh-CN" altLang="en-US"/>
              <a:t>沟通按信息流动方向分类可分为上行沟通、平行沟通和下行沟通</a:t>
            </a:r>
            <a:endParaRPr lang="zh-CN" altLang="en-US"/>
          </a:p>
        </p:txBody>
      </p:sp>
    </p:spTree>
  </p:cSld>
  <p:clrMapOvr>
    <a:masterClrMapping/>
  </p:clrMapOvr>
</p:sld>
</file>

<file path=ppt/tags/tag1.xml><?xml version="1.0" encoding="utf-8"?>
<p:tagLst xmlns:p="http://schemas.openxmlformats.org/presentationml/2006/main">
  <p:tag name="KSO_WM_UNIT_PLACING_PICTURE_USER_VIEWPORT" val="{&quot;height&quot;:7035,&quot;width&quot;:11400}"/>
</p:tagLst>
</file>

<file path=ppt/tags/tag2.xml><?xml version="1.0" encoding="utf-8"?>
<p:tagLst xmlns:p="http://schemas.openxmlformats.org/presentationml/2006/main">
  <p:tag name="KSO_WM_UNIT_TABLE_BEAUTIFY" val="smartTable{7a4ae17d-3d16-466e-8833-fd27e81a6afc}"/>
  <p:tag name="TABLE_ENDDRAG_ORIGIN_RECT" val="503*229"/>
  <p:tag name="TABLE_ENDDRAG_RECT" val="31*81*503*229"/>
</p:tagLst>
</file>

<file path=ppt/tags/tag3.xml><?xml version="1.0" encoding="utf-8"?>
<p:tagLst xmlns:p="http://schemas.openxmlformats.org/presentationml/2006/main">
  <p:tag name="ISPRING_RESOURCE_PATHS_HASH_PRESENTER" val="1cfe325ac88af4cb1e315171a86c19382325f4f"/>
</p:tagLst>
</file>

<file path=ppt/theme/theme1.xml><?xml version="1.0" encoding="utf-8"?>
<a:theme xmlns:a="http://schemas.openxmlformats.org/drawingml/2006/main" name="Office 主题">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47B3A2-6629-4C47-A406-5F70654BCC7E}"/>
</file>

<file path=customXml/itemProps2.xml><?xml version="1.0" encoding="utf-8"?>
<ds:datastoreItem xmlns:ds="http://schemas.openxmlformats.org/officeDocument/2006/customXml" ds:itemID="{36F1F776-E2C7-47D4-8674-2E65177E9C95}"/>
</file>

<file path=customXml/itemProps3.xml><?xml version="1.0" encoding="utf-8"?>
<ds:datastoreItem xmlns:ds="http://schemas.openxmlformats.org/officeDocument/2006/customXml" ds:itemID="{E9F891A1-1C46-41C0-AF24-DBD228FD35F0}"/>
</file>

<file path=docProps/app.xml><?xml version="1.0" encoding="utf-8"?>
<Properties xmlns="http://schemas.openxmlformats.org/officeDocument/2006/extended-properties" xmlns:vt="http://schemas.openxmlformats.org/officeDocument/2006/docPropsVTypes">
  <Template>Office Theme</Template>
  <TotalTime>0</TotalTime>
  <Words>4230</Words>
  <Application>WPS 演示</Application>
  <PresentationFormat>全屏显示(16:9)</PresentationFormat>
  <Paragraphs>118</Paragraphs>
  <Slides>10</Slides>
  <Notes>22</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宋体</vt:lpstr>
      <vt:lpstr>Wingdings</vt:lpstr>
      <vt:lpstr>微软雅黑</vt:lpstr>
      <vt:lpstr>Calibri</vt:lpstr>
      <vt:lpstr>Impact</vt:lpstr>
      <vt:lpstr>方正姚体</vt:lpstr>
      <vt:lpstr>Wingdings</vt:lpstr>
      <vt:lpstr>方正大黑简体</vt:lpstr>
      <vt:lpstr>黑体</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王怡晓</cp:lastModifiedBy>
  <cp:revision>11</cp:revision>
  <dcterms:created xsi:type="dcterms:W3CDTF">2021-04-07T14:34:00Z</dcterms:created>
  <dcterms:modified xsi:type="dcterms:W3CDTF">2021-04-21T12:42:25Z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5E473CC9267042EA83FE52A311AE85C9</vt:lpwstr>
  </property>
  <property fmtid="{D5CDD505-2E9C-101B-9397-08002B2CF9AE}" pid="3" name="KSOProductBuildVer">
    <vt:lpwstr>2052-11.1.0.10463</vt:lpwstr>
  </property>
  <property fmtid="{D5CDD505-2E9C-101B-9397-08002B2CF9AE}" pid="4" name="ContentTypeId">
    <vt:lpwstr>0x0101004216CB7EAD73364A8C08FF5BEECD6A59</vt:lpwstr>
  </property>
</Properties>
</file>